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7104050" cy="10234600"/>
  <p:embeddedFontLst>
    <p:embeddedFont>
      <p:font typeface="Roboto"/>
      <p:regular r:id="rId24"/>
      <p:bold r:id="rId25"/>
      <p:italic r:id="rId26"/>
      <p:boldItalic r:id="rId27"/>
    </p:embeddedFont>
    <p:embeddedFont>
      <p:font typeface="Arial Narrow"/>
      <p:regular r:id="rId28"/>
      <p:bold r:id="rId29"/>
      <p:italic r:id="rId30"/>
      <p:boldItalic r:id="rId31"/>
    </p:embeddedFont>
    <p:embeddedFont>
      <p:font typeface="Rubik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2A4A69E-413B-4B20-86D9-CDDFC4DB6D39}">
  <a:tblStyle styleId="{22A4A69E-413B-4B20-86D9-CDDFC4DB6D39}" styleName="Table_0">
    <a:wholeTbl>
      <a:tcTxStyle b="off" i="off">
        <a:font>
          <a:latin typeface="Rubik"/>
          <a:ea typeface="Rubik"/>
          <a:cs typeface="Rubik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F0FB"/>
          </a:solidFill>
        </a:fill>
      </a:tcStyle>
    </a:wholeTbl>
    <a:band1H>
      <a:tcTxStyle/>
      <a:tcStyle>
        <a:fill>
          <a:solidFill>
            <a:srgbClr val="CAE0F6"/>
          </a:solidFill>
        </a:fill>
      </a:tcStyle>
    </a:band1H>
    <a:band2H>
      <a:tcTxStyle/>
    </a:band2H>
    <a:band1V>
      <a:tcTxStyle/>
      <a:tcStyle>
        <a:fill>
          <a:solidFill>
            <a:srgbClr val="CAE0F6"/>
          </a:solidFill>
        </a:fill>
      </a:tcStyle>
    </a:band1V>
    <a:band2V>
      <a:tcTxStyle/>
    </a:band2V>
    <a:lastCol>
      <a:tcTxStyle b="on" i="off">
        <a:font>
          <a:latin typeface="Rubik"/>
          <a:ea typeface="Rubik"/>
          <a:cs typeface="Rubik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Rubik"/>
          <a:ea typeface="Rubik"/>
          <a:cs typeface="Rubik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Rubik"/>
          <a:ea typeface="Rubik"/>
          <a:cs typeface="Rubik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Rubik"/>
          <a:ea typeface="Rubik"/>
          <a:cs typeface="Rubik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ArialNarrow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ialNarrow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rialNarrow-boldItalic.fntdata"/><Relationship Id="rId30" Type="http://schemas.openxmlformats.org/officeDocument/2006/relationships/font" Target="fonts/ArialNarrow-italic.fntdata"/><Relationship Id="rId11" Type="http://schemas.openxmlformats.org/officeDocument/2006/relationships/slide" Target="slides/slide6.xml"/><Relationship Id="rId33" Type="http://schemas.openxmlformats.org/officeDocument/2006/relationships/font" Target="fonts/Rubik-bold.fntdata"/><Relationship Id="rId10" Type="http://schemas.openxmlformats.org/officeDocument/2006/relationships/slide" Target="slides/slide5.xml"/><Relationship Id="rId32" Type="http://schemas.openxmlformats.org/officeDocument/2006/relationships/font" Target="fonts/Rubik-regular.fntdata"/><Relationship Id="rId13" Type="http://schemas.openxmlformats.org/officeDocument/2006/relationships/slide" Target="slides/slide8.xml"/><Relationship Id="rId35" Type="http://schemas.openxmlformats.org/officeDocument/2006/relationships/font" Target="fonts/Rubik-boldItalic.fntdata"/><Relationship Id="rId12" Type="http://schemas.openxmlformats.org/officeDocument/2006/relationships/slide" Target="slides/slide7.xml"/><Relationship Id="rId34" Type="http://schemas.openxmlformats.org/officeDocument/2006/relationships/font" Target="fonts/Rubik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3992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t-EE" sz="13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:notes"/>
          <p:cNvSpPr txBox="1"/>
          <p:nvPr>
            <p:ph idx="1" type="body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Hello, my name is Jānis Juzefovičs and I’m a Research Fellow at the University of Tartu, Estonia. Today I will talk about the Russian-speaking minority audiences in two Baltic countries – Estonia and Latvia.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The paper I will present today is co-written with my colleague, professor Triin Vihalemm and it is part of a larger research project where we investigate media practices and civic identities of these audiences at the times of geo-political tensions between Russian and the West.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:notes"/>
          <p:cNvSpPr txBox="1"/>
          <p:nvPr>
            <p:ph idx="12" type="sldNum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/>
          <p:nvPr>
            <p:ph idx="1" type="body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0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/>
          <p:nvPr>
            <p:ph idx="1" type="body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1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/>
          <p:nvPr>
            <p:ph idx="1" type="body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2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 txBox="1"/>
          <p:nvPr>
            <p:ph idx="1" type="body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3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:notes"/>
          <p:cNvSpPr txBox="1"/>
          <p:nvPr>
            <p:ph idx="1" type="body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4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15:notes"/>
          <p:cNvSpPr txBox="1"/>
          <p:nvPr>
            <p:ph idx="1" type="body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>
                <a:solidFill>
                  <a:srgbClr val="FF0000"/>
                </a:solidFill>
              </a:rPr>
              <a:t>SHORT + SIMPLE TEXT ABOUT SURVEY DATA ANALYSIS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What emerged were 6 repertoires…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5:notes"/>
          <p:cNvSpPr txBox="1"/>
          <p:nvPr>
            <p:ph idx="12" type="sldNum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:notes"/>
          <p:cNvSpPr txBox="1"/>
          <p:nvPr>
            <p:ph idx="1" type="body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6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:notes"/>
          <p:cNvSpPr txBox="1"/>
          <p:nvPr>
            <p:ph idx="1" type="body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7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18:notes"/>
          <p:cNvSpPr txBox="1"/>
          <p:nvPr>
            <p:ph idx="1" type="body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8:notes"/>
          <p:cNvSpPr txBox="1"/>
          <p:nvPr>
            <p:ph idx="12" type="sldNum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:notes"/>
          <p:cNvSpPr txBox="1"/>
          <p:nvPr>
            <p:ph idx="12" type="sldNum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/>
          <p:nvPr>
            <p:ph idx="1" type="body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/>
          <p:nvPr>
            <p:ph idx="1" type="body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4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5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/>
          <p:nvPr>
            <p:ph idx="1" type="body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6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7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/>
          <p:nvPr>
            <p:ph idx="1" type="body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8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/>
          <p:nvPr>
            <p:ph idx="1" type="body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9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images/ut_logo.svg" TargetMode="External"/><Relationship Id="rId3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images/ut_logo.svg" TargetMode="External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T19_Start_01">
  <p:cSld name="UT19_Start_0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096000" y="763200"/>
            <a:ext cx="5486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6095999" y="3243600"/>
            <a:ext cx="54864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108914" y="62794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2" type="body"/>
          </p:nvPr>
        </p:nvSpPr>
        <p:spPr>
          <a:xfrm>
            <a:off x="7727950" y="5029199"/>
            <a:ext cx="3854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ubik"/>
              <a:buNone/>
              <a:defRPr b="1" sz="2400">
                <a:latin typeface="Rubik"/>
                <a:ea typeface="Rubik"/>
                <a:cs typeface="Rubik"/>
                <a:sym typeface="Rubik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3" type="body"/>
          </p:nvPr>
        </p:nvSpPr>
        <p:spPr>
          <a:xfrm>
            <a:off x="7727950" y="5507669"/>
            <a:ext cx="3854449" cy="664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1B3B3"/>
              </a:buClr>
              <a:buSzPts val="1800"/>
              <a:buFont typeface="Rubik"/>
              <a:buNone/>
              <a:defRPr b="0" sz="1800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2"/>
          <p:cNvSpPr/>
          <p:nvPr>
            <p:ph idx="4" type="pic"/>
          </p:nvPr>
        </p:nvSpPr>
        <p:spPr>
          <a:xfrm>
            <a:off x="6096000" y="4806225"/>
            <a:ext cx="1371600" cy="136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000" y="360001"/>
            <a:ext cx="3240000" cy="43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T19_Image, Title and Content">
  <p:cSld name="UT19_Image, Title and Conte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4038600" y="365125"/>
            <a:ext cx="754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4038600" y="1828800"/>
            <a:ext cx="75438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1"/>
          <p:cNvSpPr/>
          <p:nvPr>
            <p:ph idx="2" type="pic"/>
          </p:nvPr>
        </p:nvSpPr>
        <p:spPr>
          <a:xfrm>
            <a:off x="0" y="0"/>
            <a:ext cx="3810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T19_Title and Content">
  <p:cSld name="UT19_Title and Conten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609600" y="381000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609600" y="1219200"/>
            <a:ext cx="109728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T19_List and Image">
  <p:cSld name="UT19_List and Imag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>
            <p:ph idx="2" type="pic"/>
          </p:nvPr>
        </p:nvSpPr>
        <p:spPr>
          <a:xfrm>
            <a:off x="4038600" y="0"/>
            <a:ext cx="81534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304154" y="685800"/>
            <a:ext cx="3277246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T19_Europe">
  <p:cSld name="UT19_Europ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idx="1" type="body"/>
          </p:nvPr>
        </p:nvSpPr>
        <p:spPr>
          <a:xfrm>
            <a:off x="304154" y="685800"/>
            <a:ext cx="5791846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T19_Estonia">
  <p:cSld name="UT19_Estoni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304154" y="685800"/>
            <a:ext cx="32760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UT19_Estonia_v2">
  <p:cSld name="1_UT19_Estonia_v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304154" y="685800"/>
            <a:ext cx="5106046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T19_Logo, Title and Content">
  <p:cSld name="UT19_Logo, Title and Content"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>
            <p:ph type="title"/>
          </p:nvPr>
        </p:nvSpPr>
        <p:spPr>
          <a:xfrm>
            <a:off x="4038600" y="365125"/>
            <a:ext cx="754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4038600" y="1828800"/>
            <a:ext cx="75438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7"/>
          <p:cNvSpPr/>
          <p:nvPr>
            <p:ph idx="2" type="pic"/>
          </p:nvPr>
        </p:nvSpPr>
        <p:spPr>
          <a:xfrm>
            <a:off x="-3111" y="2169735"/>
            <a:ext cx="3203511" cy="4687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000" y="360000"/>
            <a:ext cx="3240000" cy="43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T19_Two Content" type="twoObj">
  <p:cSld name="TWO_OBJECT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8"/>
          <p:cNvSpPr txBox="1"/>
          <p:nvPr>
            <p:ph idx="2" type="body"/>
          </p:nvPr>
        </p:nvSpPr>
        <p:spPr>
          <a:xfrm>
            <a:off x="61722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2" type="sldNum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609600" y="2103437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000" y="360000"/>
            <a:ext cx="3240000" cy="43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T19_Cooperation">
  <p:cSld name="UT19_Coopera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04154" y="685800"/>
            <a:ext cx="3734446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T19_White_Logo on BigImage">
  <p:cSld name="UT19_White_Logo on BigImag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pic>
        <p:nvPicPr>
          <p:cNvPr id="113" name="Google Shape;113;p2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UT19_White_Logo on Media">
  <p:cSld name="1_UT19_White_Logo on Media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/>
          <p:nvPr>
            <p:ph idx="2" type="media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pic>
        <p:nvPicPr>
          <p:cNvPr id="117" name="Google Shape;117;p2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 txBox="1"/>
          <p:nvPr>
            <p:ph idx="12" type="sldNum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T19_Sectionhead Blue" type="title">
  <p:cSld name="TITLE">
    <p:bg>
      <p:bgPr>
        <a:solidFill>
          <a:schemeClr val="dk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ctrTitle"/>
          </p:nvPr>
        </p:nvSpPr>
        <p:spPr>
          <a:xfrm>
            <a:off x="4039200" y="847725"/>
            <a:ext cx="7479901" cy="287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subTitle"/>
          </p:nvPr>
        </p:nvSpPr>
        <p:spPr>
          <a:xfrm>
            <a:off x="4039200" y="3810000"/>
            <a:ext cx="7479902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000" y="360000"/>
            <a:ext cx="3240000" cy="43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T19_Text on Image">
  <p:cSld name="UT19_Text on Image">
    <p:bg>
      <p:bgPr>
        <a:solidFill>
          <a:schemeClr val="dk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idx="1" type="body"/>
          </p:nvPr>
        </p:nvSpPr>
        <p:spPr>
          <a:xfrm>
            <a:off x="609600" y="4800600"/>
            <a:ext cx="68580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8B7"/>
              </a:buClr>
              <a:buSzPts val="2000"/>
              <a:buNone/>
              <a:defRPr sz="2000">
                <a:solidFill>
                  <a:srgbClr val="8C98B7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8B7"/>
              </a:buClr>
              <a:buSzPts val="1800"/>
              <a:buNone/>
              <a:defRPr sz="1800">
                <a:solidFill>
                  <a:srgbClr val="8C98B7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8B7"/>
              </a:buClr>
              <a:buSzPts val="1600"/>
              <a:buNone/>
              <a:defRPr sz="1600">
                <a:solidFill>
                  <a:srgbClr val="8C98B7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8B7"/>
              </a:buClr>
              <a:buSzPts val="1600"/>
              <a:buNone/>
              <a:defRPr sz="1600">
                <a:solidFill>
                  <a:srgbClr val="8C98B7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8B7"/>
              </a:buClr>
              <a:buSzPts val="1600"/>
              <a:buNone/>
              <a:defRPr sz="1600">
                <a:solidFill>
                  <a:srgbClr val="8C98B7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8B7"/>
              </a:buClr>
              <a:buSzPts val="1600"/>
              <a:buNone/>
              <a:defRPr sz="1600">
                <a:solidFill>
                  <a:srgbClr val="8C98B7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8B7"/>
              </a:buClr>
              <a:buSzPts val="1600"/>
              <a:buNone/>
              <a:defRPr sz="1600">
                <a:solidFill>
                  <a:srgbClr val="8C98B7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8B7"/>
              </a:buClr>
              <a:buSzPts val="1600"/>
              <a:buNone/>
              <a:defRPr sz="1600">
                <a:solidFill>
                  <a:srgbClr val="8C98B7"/>
                </a:solidFill>
              </a:defRPr>
            </a:lvl9pPr>
          </a:lstStyle>
          <a:p/>
        </p:txBody>
      </p:sp>
      <p:sp>
        <p:nvSpPr>
          <p:cNvPr id="42" name="Google Shape;42;p6"/>
          <p:cNvSpPr/>
          <p:nvPr>
            <p:ph idx="2" type="pic"/>
          </p:nvPr>
        </p:nvSpPr>
        <p:spPr>
          <a:xfrm>
            <a:off x="0" y="-6116"/>
            <a:ext cx="12204467" cy="6868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T19_Thanks">
  <p:cSld name="UT19_Thank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idx="1" type="body"/>
          </p:nvPr>
        </p:nvSpPr>
        <p:spPr>
          <a:xfrm>
            <a:off x="304154" y="1371600"/>
            <a:ext cx="32760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pic>
        <p:nvPicPr>
          <p:cNvPr id="47" name="Google Shape;4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000" y="360000"/>
            <a:ext cx="3240000" cy="43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UT19_Start_01">
  <p:cSld name="1_UT19_Start_0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ctrTitle"/>
          </p:nvPr>
        </p:nvSpPr>
        <p:spPr>
          <a:xfrm>
            <a:off x="6096000" y="763200"/>
            <a:ext cx="5486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6095999" y="3243600"/>
            <a:ext cx="54864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108914" y="62794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7727950" y="5029199"/>
            <a:ext cx="3854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ubik"/>
              <a:buNone/>
              <a:defRPr b="1" sz="2400">
                <a:latin typeface="Rubik"/>
                <a:ea typeface="Rubik"/>
                <a:cs typeface="Rubik"/>
                <a:sym typeface="Rubik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3" type="body"/>
          </p:nvPr>
        </p:nvSpPr>
        <p:spPr>
          <a:xfrm>
            <a:off x="7727950" y="5507669"/>
            <a:ext cx="3854449" cy="664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1B3B3"/>
              </a:buClr>
              <a:buSzPts val="1800"/>
              <a:buFont typeface="Rubik"/>
              <a:buNone/>
              <a:defRPr b="0" sz="1800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8"/>
          <p:cNvSpPr/>
          <p:nvPr>
            <p:ph idx="4" type="pic"/>
          </p:nvPr>
        </p:nvSpPr>
        <p:spPr>
          <a:xfrm>
            <a:off x="6096000" y="4806225"/>
            <a:ext cx="1371600" cy="136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pic>
        <p:nvPicPr>
          <p:cNvPr id="56" name="Google Shape;5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000" y="360001"/>
            <a:ext cx="3240000" cy="43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T19_Start02">
  <p:cSld name="UT19_Start0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ctrTitle"/>
          </p:nvPr>
        </p:nvSpPr>
        <p:spPr>
          <a:xfrm>
            <a:off x="4038600" y="1338130"/>
            <a:ext cx="7543799" cy="18126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subTitle"/>
          </p:nvPr>
        </p:nvSpPr>
        <p:spPr>
          <a:xfrm>
            <a:off x="4038600" y="3243600"/>
            <a:ext cx="7543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4038597" y="6279425"/>
            <a:ext cx="2070318" cy="34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038598" y="5029199"/>
            <a:ext cx="7543800" cy="371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ubik"/>
              <a:buNone/>
              <a:defRPr b="1" sz="2400">
                <a:latin typeface="Rubik"/>
                <a:ea typeface="Rubik"/>
                <a:cs typeface="Rubik"/>
                <a:sym typeface="Rubik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3" type="body"/>
          </p:nvPr>
        </p:nvSpPr>
        <p:spPr>
          <a:xfrm>
            <a:off x="4038597" y="5507669"/>
            <a:ext cx="7543801" cy="664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1B3B3"/>
              </a:buClr>
              <a:buSzPts val="1800"/>
              <a:buFont typeface="Rubik"/>
              <a:buNone/>
              <a:defRPr b="0" sz="1800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9"/>
          <p:cNvSpPr/>
          <p:nvPr>
            <p:ph idx="4" type="pic"/>
          </p:nvPr>
        </p:nvSpPr>
        <p:spPr>
          <a:xfrm>
            <a:off x="2438400" y="4806225"/>
            <a:ext cx="1371600" cy="136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000" y="360001"/>
            <a:ext cx="3240000" cy="43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T19_Sectionhead">
  <p:cSld name="UT19_Sectionhead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ctrTitle"/>
          </p:nvPr>
        </p:nvSpPr>
        <p:spPr>
          <a:xfrm>
            <a:off x="4038599" y="847725"/>
            <a:ext cx="7543801" cy="287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subTitle"/>
          </p:nvPr>
        </p:nvSpPr>
        <p:spPr>
          <a:xfrm>
            <a:off x="4038599" y="3810000"/>
            <a:ext cx="7543802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pic>
        <p:nvPicPr>
          <p:cNvPr id="70" name="Google Shape;7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000" y="360000"/>
            <a:ext cx="3240000" cy="43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Relationship Id="rId4" Type="http://schemas.openxmlformats.org/officeDocument/2006/relationships/image" Target="../media/image33.png"/><Relationship Id="rId5" Type="http://schemas.openxmlformats.org/officeDocument/2006/relationships/image" Target="../media/image38.png"/><Relationship Id="rId6" Type="http://schemas.openxmlformats.org/officeDocument/2006/relationships/image" Target="../media/image3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2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22.png"/><Relationship Id="rId9" Type="http://schemas.openxmlformats.org/officeDocument/2006/relationships/image" Target="../media/image23.png"/><Relationship Id="rId5" Type="http://schemas.openxmlformats.org/officeDocument/2006/relationships/image" Target="../media/image21.png"/><Relationship Id="rId6" Type="http://schemas.openxmlformats.org/officeDocument/2006/relationships/image" Target="../media/image24.png"/><Relationship Id="rId7" Type="http://schemas.openxmlformats.org/officeDocument/2006/relationships/image" Target="../media/image20.png"/><Relationship Id="rId8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Relationship Id="rId4" Type="http://schemas.openxmlformats.org/officeDocument/2006/relationships/image" Target="../media/image25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Relationship Id="rId7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ctrTitle"/>
          </p:nvPr>
        </p:nvSpPr>
        <p:spPr>
          <a:xfrm>
            <a:off x="5715000" y="2133600"/>
            <a:ext cx="60579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t-EE" sz="2400">
                <a:latin typeface="Arial"/>
                <a:ea typeface="Arial"/>
                <a:cs typeface="Arial"/>
                <a:sym typeface="Arial"/>
              </a:rPr>
            </a:br>
            <a:br>
              <a:rPr lang="et-EE" sz="2400">
                <a:latin typeface="Arial"/>
                <a:ea typeface="Arial"/>
                <a:cs typeface="Arial"/>
                <a:sym typeface="Arial"/>
              </a:rPr>
            </a:br>
            <a:br>
              <a:rPr lang="et-EE" sz="2400">
                <a:latin typeface="Arial"/>
                <a:ea typeface="Arial"/>
                <a:cs typeface="Arial"/>
                <a:sym typeface="Arial"/>
              </a:rPr>
            </a:br>
            <a:br>
              <a:rPr lang="et-EE" sz="2400">
                <a:latin typeface="Arial"/>
                <a:ea typeface="Arial"/>
                <a:cs typeface="Arial"/>
                <a:sym typeface="Arial"/>
              </a:rPr>
            </a:br>
            <a:r>
              <a:rPr b="1" lang="et-EE" sz="4400">
                <a:latin typeface="Arial"/>
                <a:ea typeface="Arial"/>
                <a:cs typeface="Arial"/>
                <a:sym typeface="Arial"/>
              </a:rPr>
              <a:t>Kas välismaa meedia jälgimine takistab kohalikku lõimumist? 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3"/>
          <p:cNvSpPr txBox="1"/>
          <p:nvPr>
            <p:ph idx="1" type="subTitle"/>
          </p:nvPr>
        </p:nvSpPr>
        <p:spPr>
          <a:xfrm>
            <a:off x="6283616" y="4342530"/>
            <a:ext cx="54864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t-EE" sz="3200">
                <a:latin typeface="Arial"/>
                <a:ea typeface="Arial"/>
                <a:cs typeface="Arial"/>
                <a:sym typeface="Arial"/>
              </a:rPr>
              <a:t>Triin Vihalemm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t-EE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6" name="Google Shape;126;p23"/>
          <p:cNvSpPr txBox="1"/>
          <p:nvPr>
            <p:ph idx="10" type="dt"/>
          </p:nvPr>
        </p:nvSpPr>
        <p:spPr>
          <a:xfrm>
            <a:off x="5715000" y="681366"/>
            <a:ext cx="53972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t-EE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Kommunikatsioon mitmekesises ühiskonnas: üksteise kuulmine vaatamata erinevustele</a:t>
            </a:r>
            <a:endParaRPr b="1" i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3"/>
          <p:cNvSpPr txBox="1"/>
          <p:nvPr>
            <p:ph idx="12" type="sldNum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46517" y="76200"/>
            <a:ext cx="1340708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/>
          <p:nvPr>
            <p:ph type="ctrTitle"/>
          </p:nvPr>
        </p:nvSpPr>
        <p:spPr>
          <a:xfrm>
            <a:off x="3210850" y="-419100"/>
            <a:ext cx="8828749" cy="708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800">
                <a:latin typeface="Arial"/>
                <a:ea typeface="Arial"/>
                <a:cs typeface="Arial"/>
                <a:sym typeface="Arial"/>
              </a:rPr>
              <a:t>Meeditarbijad on välja kujundanud uskumused ja käitumisstrateegiad mis kompenseerivad meediasüsteemi puudusi</a:t>
            </a:r>
            <a:br>
              <a:rPr lang="et-EE" sz="2800">
                <a:latin typeface="Arial"/>
                <a:ea typeface="Arial"/>
                <a:cs typeface="Arial"/>
                <a:sym typeface="Arial"/>
              </a:rPr>
            </a:br>
            <a:br>
              <a:rPr lang="et-EE" sz="2800">
                <a:latin typeface="Arial"/>
                <a:ea typeface="Arial"/>
                <a:cs typeface="Arial"/>
                <a:sym typeface="Arial"/>
              </a:rPr>
            </a:br>
            <a:r>
              <a:rPr lang="et-EE" sz="2800">
                <a:latin typeface="Arial"/>
                <a:ea typeface="Arial"/>
                <a:cs typeface="Arial"/>
                <a:sym typeface="Arial"/>
              </a:rPr>
              <a:t>Skeptilisus meediainstitutsioonide ja ajakirjanike suhtes</a:t>
            </a:r>
            <a:br>
              <a:rPr lang="et-EE" sz="2800">
                <a:latin typeface="Arial"/>
                <a:ea typeface="Arial"/>
                <a:cs typeface="Arial"/>
                <a:sym typeface="Arial"/>
              </a:rPr>
            </a:br>
            <a:br>
              <a:rPr lang="et-EE" sz="2800">
                <a:latin typeface="Arial"/>
                <a:ea typeface="Arial"/>
                <a:cs typeface="Arial"/>
                <a:sym typeface="Arial"/>
              </a:rPr>
            </a:br>
            <a:r>
              <a:rPr lang="et-EE" sz="2800">
                <a:latin typeface="Arial"/>
                <a:ea typeface="Arial"/>
                <a:cs typeface="Arial"/>
                <a:sym typeface="Arial"/>
              </a:rPr>
              <a:t>Meediatarbijana vastutuse endale võtmine – tarbija enda mure on adekvaatne info eri kohtadest kokku koguda </a:t>
            </a:r>
            <a:r>
              <a:rPr lang="et-EE" sz="2000">
                <a:latin typeface="Arial"/>
                <a:ea typeface="Arial"/>
                <a:cs typeface="Arial"/>
                <a:sym typeface="Arial"/>
              </a:rPr>
              <a:t>(Pjecivas et al 2017)</a:t>
            </a:r>
            <a:br>
              <a:rPr lang="et-EE" sz="2800">
                <a:latin typeface="Arial"/>
                <a:ea typeface="Arial"/>
                <a:cs typeface="Arial"/>
                <a:sym typeface="Arial"/>
              </a:rPr>
            </a:br>
            <a:br>
              <a:rPr lang="et-EE" sz="2800">
                <a:latin typeface="Arial"/>
                <a:ea typeface="Arial"/>
                <a:cs typeface="Arial"/>
                <a:sym typeface="Arial"/>
              </a:rPr>
            </a:br>
            <a:r>
              <a:rPr lang="et-EE" sz="2800">
                <a:latin typeface="Arial"/>
                <a:ea typeface="Arial"/>
                <a:cs typeface="Arial"/>
                <a:sym typeface="Arial"/>
              </a:rPr>
              <a:t>   „pusle kokkupanemine“ eri allikatest pärinevatest infotükkidest</a:t>
            </a:r>
            <a:br>
              <a:rPr lang="et-EE" sz="2800">
                <a:latin typeface="Arial"/>
                <a:ea typeface="Arial"/>
                <a:cs typeface="Arial"/>
                <a:sym typeface="Arial"/>
              </a:rPr>
            </a:br>
            <a:br>
              <a:rPr lang="et-EE" sz="2800">
                <a:latin typeface="Arial"/>
                <a:ea typeface="Arial"/>
                <a:cs typeface="Arial"/>
                <a:sym typeface="Arial"/>
              </a:rPr>
            </a:br>
            <a:r>
              <a:rPr lang="et-EE" sz="2800">
                <a:latin typeface="Arial"/>
                <a:ea typeface="Arial"/>
                <a:cs typeface="Arial"/>
                <a:sym typeface="Arial"/>
              </a:rPr>
              <a:t>Nõukogudeaegne juuretis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2"/>
          <p:cNvSpPr txBox="1"/>
          <p:nvPr>
            <p:ph idx="12" type="sldNum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224" name="Google Shape;224;p32"/>
          <p:cNvSpPr txBox="1"/>
          <p:nvPr/>
        </p:nvSpPr>
        <p:spPr>
          <a:xfrm>
            <a:off x="-141949" y="3733800"/>
            <a:ext cx="3352800" cy="1261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vastutuse endale võtmine</a:t>
            </a:r>
            <a:endParaRPr b="1"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/>
          <p:nvPr>
            <p:ph type="ctrTitle"/>
          </p:nvPr>
        </p:nvSpPr>
        <p:spPr>
          <a:xfrm>
            <a:off x="3276600" y="548776"/>
            <a:ext cx="8669458" cy="5782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i="1" lang="et-EE" sz="2400">
                <a:latin typeface="Arial"/>
                <a:ea typeface="Arial"/>
                <a:cs typeface="Arial"/>
                <a:sym typeface="Arial"/>
              </a:rPr>
            </a:br>
            <a:br>
              <a:rPr i="1" lang="et-EE" sz="2400">
                <a:latin typeface="Arial"/>
                <a:ea typeface="Arial"/>
                <a:cs typeface="Arial"/>
                <a:sym typeface="Arial"/>
              </a:rPr>
            </a:br>
            <a:r>
              <a:rPr i="1" lang="et-EE" sz="2400">
                <a:latin typeface="Arial"/>
                <a:ea typeface="Arial"/>
                <a:cs typeface="Arial"/>
                <a:sym typeface="Arial"/>
              </a:rPr>
              <a:t>Я не хочу, конечно, сказать, что там [Vene meedias] все сто процентов верно. Они, конечно, тоже говорят что-то в свою пользу. И это - нормально, потому что в наш век правда забита в дальний-дальний угол</a:t>
            </a:r>
            <a:br>
              <a:rPr i="1" lang="et-EE" sz="2400">
                <a:latin typeface="Arial"/>
                <a:ea typeface="Arial"/>
                <a:cs typeface="Arial"/>
                <a:sym typeface="Arial"/>
              </a:rPr>
            </a:br>
            <a:br>
              <a:rPr i="1" lang="et-EE" sz="2400">
                <a:latin typeface="Arial"/>
                <a:ea typeface="Arial"/>
                <a:cs typeface="Arial"/>
                <a:sym typeface="Arial"/>
              </a:rPr>
            </a:br>
            <a:r>
              <a:rPr i="1" lang="et-EE" sz="2400">
                <a:latin typeface="Arial"/>
                <a:ea typeface="Arial"/>
                <a:cs typeface="Arial"/>
                <a:sym typeface="Arial"/>
              </a:rPr>
              <a:t>если им (ajakirjanikele) платит зарплату государство… Это плохо [..] СМИ изначально должны существовать как оппозиция, чтобы находить ошибки в действиях правящей коалиции..</a:t>
            </a:r>
            <a:br>
              <a:rPr i="1" lang="et-EE" sz="2400">
                <a:latin typeface="Arial"/>
                <a:ea typeface="Arial"/>
                <a:cs typeface="Arial"/>
                <a:sym typeface="Arial"/>
              </a:rPr>
            </a:br>
            <a:br>
              <a:rPr i="1" lang="et-EE" sz="2400">
                <a:latin typeface="Arial"/>
                <a:ea typeface="Arial"/>
                <a:cs typeface="Arial"/>
                <a:sym typeface="Arial"/>
              </a:rPr>
            </a:br>
            <a:r>
              <a:rPr i="1" lang="et-EE" sz="2400">
                <a:latin typeface="Arial"/>
                <a:ea typeface="Arial"/>
                <a:cs typeface="Arial"/>
                <a:sym typeface="Arial"/>
              </a:rPr>
              <a:t>И как-то к нам приехали люди с Украины [..] То, что я услышал, расставило всё на свои места - паззл сложился, я понял, что к чему. </a:t>
            </a:r>
            <a:br>
              <a:rPr i="1" lang="et-EE" sz="2400">
                <a:latin typeface="Arial"/>
                <a:ea typeface="Arial"/>
                <a:cs typeface="Arial"/>
                <a:sym typeface="Arial"/>
              </a:rPr>
            </a:br>
            <a:br>
              <a:rPr i="1" lang="et-EE" sz="2400">
                <a:latin typeface="Arial"/>
                <a:ea typeface="Arial"/>
                <a:cs typeface="Arial"/>
                <a:sym typeface="Arial"/>
              </a:rPr>
            </a:br>
            <a:r>
              <a:rPr i="1" lang="et-EE" sz="2400">
                <a:latin typeface="Arial"/>
                <a:ea typeface="Arial"/>
                <a:cs typeface="Arial"/>
                <a:sym typeface="Arial"/>
              </a:rPr>
              <a:t>[..] Он буквально все источники собирает [..] Иногда бывает целый список различных источников, на основе которых построена статья. 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3"/>
          <p:cNvSpPr txBox="1"/>
          <p:nvPr>
            <p:ph idx="12" type="sldNum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231" name="Google Shape;231;p33"/>
          <p:cNvSpPr txBox="1"/>
          <p:nvPr/>
        </p:nvSpPr>
        <p:spPr>
          <a:xfrm>
            <a:off x="-152400" y="3505200"/>
            <a:ext cx="3352800" cy="1348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näiteid intervjuudest</a:t>
            </a:r>
            <a:endParaRPr b="1" sz="2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3"/>
          <p:cNvSpPr txBox="1"/>
          <p:nvPr/>
        </p:nvSpPr>
        <p:spPr>
          <a:xfrm>
            <a:off x="3839429" y="6330849"/>
            <a:ext cx="7391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t-EE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Allikas: Uurimisprojekt „Meediakasutuse praktikad ja identiteedi arengud Eesti ja Läti venekeelses elanikkonnas poliitilise kriisi tingimustes</a:t>
            </a:r>
            <a:endParaRPr i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/>
          <p:nvPr>
            <p:ph type="ctrTitle"/>
          </p:nvPr>
        </p:nvSpPr>
        <p:spPr>
          <a:xfrm>
            <a:off x="3293942" y="1524000"/>
            <a:ext cx="8898058" cy="92055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800">
                <a:latin typeface="Arial"/>
                <a:ea typeface="Arial"/>
                <a:cs typeface="Arial"/>
                <a:sym typeface="Arial"/>
              </a:rPr>
              <a:t>Intensiivne ja laialdane välismeedia (eeskätt Vene meedia) jälgimine on oht siseriiklikule stabiilsusele ja turvalisusele</a:t>
            </a:r>
            <a:br>
              <a:rPr lang="et-EE" sz="2800">
                <a:latin typeface="Arial"/>
                <a:ea typeface="Arial"/>
                <a:cs typeface="Arial"/>
                <a:sym typeface="Arial"/>
              </a:rPr>
            </a:br>
            <a:br>
              <a:rPr lang="et-EE" sz="2400">
                <a:latin typeface="Arial"/>
                <a:ea typeface="Arial"/>
                <a:cs typeface="Arial"/>
                <a:sym typeface="Arial"/>
              </a:rPr>
            </a:br>
            <a:r>
              <a:rPr lang="et-EE" sz="2800">
                <a:latin typeface="Arial"/>
                <a:ea typeface="Arial"/>
                <a:cs typeface="Arial"/>
                <a:sym typeface="Arial"/>
              </a:rPr>
              <a:t>Ohustamise diskursus loob soodsa pinnase reaktsioonilise identiteedi tekkekeks, hübriidsed identiteedid nõrgenevad ja kaovad (</a:t>
            </a:r>
            <a:r>
              <a:rPr lang="et-EE" sz="1800">
                <a:latin typeface="Arial"/>
                <a:ea typeface="Arial"/>
                <a:cs typeface="Arial"/>
                <a:sym typeface="Arial"/>
              </a:rPr>
              <a:t>Mythen 2014, Herding 2013).</a:t>
            </a:r>
            <a:br>
              <a:rPr lang="et-EE" sz="2400">
                <a:latin typeface="Arial"/>
                <a:ea typeface="Arial"/>
                <a:cs typeface="Arial"/>
                <a:sym typeface="Arial"/>
              </a:rPr>
            </a:br>
            <a:br>
              <a:rPr lang="et-EE" sz="2400">
                <a:latin typeface="Arial"/>
                <a:ea typeface="Arial"/>
                <a:cs typeface="Arial"/>
                <a:sym typeface="Arial"/>
              </a:rPr>
            </a:br>
            <a:r>
              <a:rPr lang="et-EE" sz="2800">
                <a:latin typeface="Arial"/>
                <a:ea typeface="Arial"/>
                <a:cs typeface="Arial"/>
                <a:sym typeface="Arial"/>
              </a:rPr>
              <a:t>Hargmaised sildavad platvormid </a:t>
            </a:r>
            <a:r>
              <a:rPr lang="et-EE" sz="2400">
                <a:latin typeface="Arial"/>
                <a:ea typeface="Arial"/>
                <a:cs typeface="Arial"/>
                <a:sym typeface="Arial"/>
              </a:rPr>
              <a:t>(i.k. </a:t>
            </a:r>
            <a:r>
              <a:rPr lang="et-EE" sz="2800">
                <a:latin typeface="Arial"/>
                <a:ea typeface="Arial"/>
                <a:cs typeface="Arial"/>
                <a:sym typeface="Arial"/>
              </a:rPr>
              <a:t>bridge-spaces) </a:t>
            </a:r>
            <a:r>
              <a:rPr lang="et-EE" sz="240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t-EE" sz="1800">
                <a:latin typeface="Arial"/>
                <a:ea typeface="Arial"/>
                <a:cs typeface="Arial"/>
                <a:sym typeface="Arial"/>
              </a:rPr>
              <a:t>Appadurai 1996; Skop &amp; Adams 2009) </a:t>
            </a:r>
            <a:r>
              <a:rPr lang="et-EE" sz="2800">
                <a:latin typeface="Arial"/>
                <a:ea typeface="Arial"/>
                <a:cs typeface="Arial"/>
                <a:sym typeface="Arial"/>
              </a:rPr>
              <a:t>mis aitavad rahu sobitada </a:t>
            </a:r>
            <a:r>
              <a:rPr lang="et-EE" sz="1800">
                <a:latin typeface="Arial"/>
                <a:ea typeface="Arial"/>
                <a:cs typeface="Arial"/>
                <a:sym typeface="Arial"/>
              </a:rPr>
              <a:t>(Faist 2007). </a:t>
            </a:r>
            <a:br>
              <a:rPr lang="et-EE" sz="2400">
                <a:latin typeface="Arial"/>
                <a:ea typeface="Arial"/>
                <a:cs typeface="Arial"/>
                <a:sym typeface="Arial"/>
              </a:rPr>
            </a:br>
            <a:br>
              <a:rPr lang="et-EE" sz="2400">
                <a:latin typeface="Arial"/>
                <a:ea typeface="Arial"/>
                <a:cs typeface="Arial"/>
                <a:sym typeface="Arial"/>
              </a:rPr>
            </a:br>
            <a:r>
              <a:rPr lang="et-EE" sz="2800">
                <a:latin typeface="Arial"/>
                <a:ea typeface="Arial"/>
                <a:cs typeface="Arial"/>
                <a:sym typeface="Arial"/>
              </a:rPr>
              <a:t>Venemaa geopoliitilised narratiivid võetakse omaks ka nende poolt, kes ise kasutavad opositsioonilisi väljaandeid </a:t>
            </a:r>
            <a:r>
              <a:rPr lang="et-EE" sz="1800">
                <a:latin typeface="Arial"/>
                <a:ea typeface="Arial"/>
                <a:cs typeface="Arial"/>
                <a:sym typeface="Arial"/>
              </a:rPr>
              <a:t>(Szostek 2017, 2018).</a:t>
            </a:r>
            <a:br>
              <a:rPr lang="et-EE" sz="2800">
                <a:latin typeface="Arial"/>
                <a:ea typeface="Arial"/>
                <a:cs typeface="Arial"/>
                <a:sym typeface="Arial"/>
              </a:rPr>
            </a:br>
            <a:br>
              <a:rPr lang="et-EE" sz="2800">
                <a:latin typeface="Arial"/>
                <a:ea typeface="Arial"/>
                <a:cs typeface="Arial"/>
                <a:sym typeface="Arial"/>
              </a:rPr>
            </a:br>
            <a:br>
              <a:rPr lang="et-EE" sz="2800">
                <a:latin typeface="Arial"/>
                <a:ea typeface="Arial"/>
                <a:cs typeface="Arial"/>
                <a:sym typeface="Arial"/>
              </a:rPr>
            </a:br>
            <a:br>
              <a:rPr lang="et-EE" sz="2800">
                <a:latin typeface="Arial"/>
                <a:ea typeface="Arial"/>
                <a:cs typeface="Arial"/>
                <a:sym typeface="Arial"/>
              </a:rPr>
            </a:br>
            <a:br>
              <a:rPr lang="et-EE" sz="2800">
                <a:latin typeface="Arial"/>
                <a:ea typeface="Arial"/>
                <a:cs typeface="Arial"/>
                <a:sym typeface="Arial"/>
              </a:rPr>
            </a:br>
            <a:br>
              <a:rPr lang="et-EE" sz="2800">
                <a:latin typeface="Arial"/>
                <a:ea typeface="Arial"/>
                <a:cs typeface="Arial"/>
                <a:sym typeface="Arial"/>
              </a:rPr>
            </a:br>
            <a:br>
              <a:rPr lang="et-EE" sz="2800">
                <a:latin typeface="Arial"/>
                <a:ea typeface="Arial"/>
                <a:cs typeface="Arial"/>
                <a:sym typeface="Arial"/>
              </a:rPr>
            </a:br>
            <a:br>
              <a:rPr lang="et-EE" sz="2800">
                <a:latin typeface="Arial"/>
                <a:ea typeface="Arial"/>
                <a:cs typeface="Arial"/>
                <a:sym typeface="Arial"/>
              </a:rPr>
            </a:br>
            <a:br>
              <a:rPr lang="et-EE" sz="2800">
                <a:latin typeface="Arial"/>
                <a:ea typeface="Arial"/>
                <a:cs typeface="Arial"/>
                <a:sym typeface="Arial"/>
              </a:rPr>
            </a:br>
            <a:br>
              <a:rPr lang="et-EE" sz="2800">
                <a:latin typeface="Arial"/>
                <a:ea typeface="Arial"/>
                <a:cs typeface="Arial"/>
                <a:sym typeface="Arial"/>
              </a:rPr>
            </a:br>
            <a:br>
              <a:rPr lang="et-EE" sz="2800">
                <a:latin typeface="Arial"/>
                <a:ea typeface="Arial"/>
                <a:cs typeface="Arial"/>
                <a:sym typeface="Arial"/>
              </a:rPr>
            </a:b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4"/>
          <p:cNvSpPr txBox="1"/>
          <p:nvPr>
            <p:ph idx="12" type="sldNum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239" name="Google Shape;239;p34"/>
          <p:cNvSpPr txBox="1"/>
          <p:nvPr/>
        </p:nvSpPr>
        <p:spPr>
          <a:xfrm>
            <a:off x="0" y="3657600"/>
            <a:ext cx="2819400" cy="679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Ohu diskursus </a:t>
            </a:r>
            <a:endParaRPr b="1" sz="2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 txBox="1"/>
          <p:nvPr>
            <p:ph idx="12" type="sldNum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graphicFrame>
        <p:nvGraphicFramePr>
          <p:cNvPr id="245" name="Google Shape;245;p35"/>
          <p:cNvGraphicFramePr/>
          <p:nvPr/>
        </p:nvGraphicFramePr>
        <p:xfrm>
          <a:off x="228600" y="204277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{22A4A69E-413B-4B20-86D9-CDDFC4DB6D39}</a:tableStyleId>
              </a:tblPr>
              <a:tblGrid>
                <a:gridCol w="1598900"/>
                <a:gridCol w="1649450"/>
                <a:gridCol w="1921350"/>
                <a:gridCol w="1675300"/>
                <a:gridCol w="1673050"/>
              </a:tblGrid>
              <a:tr h="6829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Lisanduv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Võimestav sünergiline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Vastanduv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 hMerge="1"/>
                <a:tc hMerge="1"/>
              </a:tr>
              <a:tr h="9488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t-EE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Reaktiivne 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rgbClr val="63CAF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t-EE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Kasutuseks mittesobiv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rgbClr val="63CAF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t-EE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Konkureeriv</a:t>
                      </a:r>
                      <a:endParaRPr/>
                    </a:p>
                  </a:txBody>
                  <a:tcPr marT="0" marB="0" marR="68575" marL="68575" anchor="ctr">
                    <a:solidFill>
                      <a:srgbClr val="63CAFD"/>
                    </a:solidFill>
                  </a:tcPr>
                </a:tc>
              </a:tr>
              <a:tr h="2408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t-EE" sz="16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suhted mitmes kohas,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t-EE" sz="16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jagatud kuuluvustunne</a:t>
                      </a:r>
                      <a:endParaRPr b="0" sz="16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rgbClr val="8DD2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6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ühe kohaga seotud suhted ja identiteedid on kasulikud teises kohas, toetavad eneseteostust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rgbClr val="8DD2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6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(tunnetatud) diskrimineerimise tõttu kujuneb vastuhaku identiteet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rgbClr val="8DD2EB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6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6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6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ühe kohaga seotud  kuuluvus ja lojaalsus takistab teise kohaga kuuluvuse tekkimist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rgbClr val="8DD2EB"/>
                    </a:solidFill>
                  </a:tcPr>
                </a:tc>
                <a:tc hMerge="1"/>
              </a:tr>
              <a:tr h="2139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t-EE" sz="16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eri maailmad eriti ei ristu</a:t>
                      </a:r>
                      <a:endParaRPr b="0" sz="16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t-EE" sz="16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kahe koha ressursid on vastastikku kasulikud </a:t>
                      </a:r>
                      <a:endParaRPr b="0" sz="16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t-EE" sz="16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kuna tuntakse, et diskrimineerimine takistab ressursse kasutada, siis suunatakse need mujale</a:t>
                      </a:r>
                      <a:endParaRPr b="0" sz="16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t-EE" sz="16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oskused jm, mis on kasulikud ühes ühiskonnas, ei ole kasutatavad teises</a:t>
                      </a:r>
                      <a:endParaRPr b="0" sz="16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t-EE" sz="16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ühes kohas on vaja niipalju ressursse, et neid ei jätku teise koha tarbeks</a:t>
                      </a:r>
                      <a:endParaRPr b="0" sz="16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246" name="Google Shape;246;p35"/>
          <p:cNvSpPr txBox="1"/>
          <p:nvPr/>
        </p:nvSpPr>
        <p:spPr>
          <a:xfrm>
            <a:off x="1371600" y="6463383"/>
            <a:ext cx="9677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t-EE" sz="1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Kohandatud Erdal ja Oeppen’i (2014) mudeli järgi  </a:t>
            </a:r>
            <a:endParaRPr i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5"/>
          <p:cNvSpPr txBox="1"/>
          <p:nvPr/>
        </p:nvSpPr>
        <p:spPr>
          <a:xfrm>
            <a:off x="8959734" y="791035"/>
            <a:ext cx="2977742" cy="597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Kuidas inimesed saavad hakkama sellega, kui nende igapäevaseid meediakasutuse harjumusi  näidatakse avalikkuses ohtlikuna?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8" name="Google Shape;248;p35"/>
          <p:cNvSpPr/>
          <p:nvPr/>
        </p:nvSpPr>
        <p:spPr>
          <a:xfrm>
            <a:off x="1796934" y="4267200"/>
            <a:ext cx="1828800" cy="2012223"/>
          </a:xfrm>
          <a:prstGeom prst="ellipse">
            <a:avLst/>
          </a:prstGeom>
          <a:solidFill>
            <a:srgbClr val="92D050">
              <a:alpha val="4078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9" name="Google Shape;249;p35"/>
          <p:cNvSpPr/>
          <p:nvPr/>
        </p:nvSpPr>
        <p:spPr>
          <a:xfrm>
            <a:off x="3638550" y="4154480"/>
            <a:ext cx="5143499" cy="2269223"/>
          </a:xfrm>
          <a:prstGeom prst="ellipse">
            <a:avLst/>
          </a:prstGeom>
          <a:solidFill>
            <a:srgbClr val="FFCCFF">
              <a:alpha val="4078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/>
          <p:nvPr>
            <p:ph idx="12" type="sldNum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255" name="Google Shape;255;p36"/>
          <p:cNvSpPr txBox="1"/>
          <p:nvPr>
            <p:ph idx="4294967295" type="ctrTitle"/>
          </p:nvPr>
        </p:nvSpPr>
        <p:spPr>
          <a:xfrm>
            <a:off x="3294063" y="701675"/>
            <a:ext cx="8897937" cy="59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t-EE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6"/>
          <p:cNvSpPr txBox="1"/>
          <p:nvPr/>
        </p:nvSpPr>
        <p:spPr>
          <a:xfrm>
            <a:off x="2667000" y="299462"/>
            <a:ext cx="47625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Reageerimise viisid</a:t>
            </a:r>
            <a:endParaRPr/>
          </a:p>
        </p:txBody>
      </p:sp>
      <p:sp>
        <p:nvSpPr>
          <p:cNvPr id="257" name="Google Shape;257;p36"/>
          <p:cNvSpPr txBox="1"/>
          <p:nvPr/>
        </p:nvSpPr>
        <p:spPr>
          <a:xfrm>
            <a:off x="381000" y="1287244"/>
            <a:ext cx="6172200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Да, мне нравится (Vene meedia). Видишь, насколько я общаюсь с эстонцами, то они все говорят, что мы все зомбированные, потому что смотрим свои передачи и каналы. Иногда всё это звучит довольно пренебрежительно. 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Мы с мужем дома как раз говорим, что мы - поколение, которое уже не принадлежит к нашим родителям, которые смотрят "Вести сегодня" или другие российские подобные передачи. Мы не ассоциируем себя с Россией или с Советским Союзом. 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8-05-25 at 16.22.16.png" id="258" name="Google Shape;25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4671" y="2333174"/>
            <a:ext cx="4402137" cy="4128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215480">
            <a:off x="6884721" y="696094"/>
            <a:ext cx="3045359" cy="1978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200946">
            <a:off x="9253913" y="359222"/>
            <a:ext cx="2735760" cy="212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65900" y="5468108"/>
            <a:ext cx="5800725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116" y="1689501"/>
            <a:ext cx="7396672" cy="4679327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7"/>
          <p:cNvSpPr txBox="1"/>
          <p:nvPr/>
        </p:nvSpPr>
        <p:spPr>
          <a:xfrm>
            <a:off x="674116" y="121920"/>
            <a:ext cx="1123746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Media trust and use repertoires of Baltic Russian-speaking audiences </a:t>
            </a:r>
            <a:endParaRPr/>
          </a:p>
        </p:txBody>
      </p:sp>
      <p:sp>
        <p:nvSpPr>
          <p:cNvPr id="269" name="Google Shape;269;p37"/>
          <p:cNvSpPr txBox="1"/>
          <p:nvPr/>
        </p:nvSpPr>
        <p:spPr>
          <a:xfrm>
            <a:off x="990600" y="121920"/>
            <a:ext cx="103632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Jälgitavate meediakanalite mitmekesisus ja eri allikate usaldamine Vene-Ukraina konflikti teemal: auditooriumi tüpoloogia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7"/>
          <p:cNvSpPr/>
          <p:nvPr/>
        </p:nvSpPr>
        <p:spPr>
          <a:xfrm>
            <a:off x="419100" y="6366748"/>
            <a:ext cx="11353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t-EE" sz="1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Allikas: Balti venekeelse auditooriumi uuring. TÜ Ühiskonnateaduste instituut, läbiviija Kantar, 2019.</a:t>
            </a:r>
            <a:endParaRPr sz="18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71" name="Google Shape;271;p37"/>
          <p:cNvSpPr txBox="1"/>
          <p:nvPr/>
        </p:nvSpPr>
        <p:spPr>
          <a:xfrm>
            <a:off x="8644270" y="2129983"/>
            <a:ext cx="3300984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2/3 venekeelsest meedia-auditooriumist on geopoliitiliselt mitmekesise meediamenüüga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1/3 kasutab regulaarselt enda jaoks vastandlikku ideoloogiat kandvaid meediakanaleid</a:t>
            </a:r>
            <a:endParaRPr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/>
          <p:nvPr>
            <p:ph idx="1" type="subTitle"/>
          </p:nvPr>
        </p:nvSpPr>
        <p:spPr>
          <a:xfrm>
            <a:off x="3494718" y="1143000"/>
            <a:ext cx="8267874" cy="6217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</a:pPr>
            <a:r>
              <a:rPr lang="et-EE" sz="2800">
                <a:latin typeface="Arial"/>
                <a:ea typeface="Arial"/>
                <a:cs typeface="Arial"/>
                <a:sym typeface="Arial"/>
              </a:rPr>
              <a:t>Hargmaine meediakasutus üldiselt toetab kohalikku lõimumist selle sõna laiemas mõttes, mis haarab nt  kodanikuaktiivsust ja etno-kultuurilist eneseteadvust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</a:pPr>
            <a:r>
              <a:rPr lang="et-EE" sz="2800">
                <a:latin typeface="Arial"/>
                <a:ea typeface="Arial"/>
                <a:cs typeface="Arial"/>
                <a:sym typeface="Arial"/>
              </a:rPr>
              <a:t>Erinevates lõimumise mustrites tekib erinev sünergia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t-EE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Probleemne on institutsionaalselt vähelõimunud rühm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</a:pPr>
            <a:r>
              <a:rPr lang="et-EE" sz="2800">
                <a:latin typeface="Arial"/>
                <a:ea typeface="Arial"/>
                <a:cs typeface="Arial"/>
                <a:sym typeface="Arial"/>
              </a:rPr>
              <a:t>Autonoomsusele ja mitmekesisusele püüdleva meediatarbija kuvand on väärtuslik</a:t>
            </a:r>
            <a:endParaRPr/>
          </a:p>
        </p:txBody>
      </p:sp>
      <p:sp>
        <p:nvSpPr>
          <p:cNvPr id="277" name="Google Shape;277;p38"/>
          <p:cNvSpPr txBox="1"/>
          <p:nvPr>
            <p:ph idx="12" type="sldNum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278" name="Google Shape;278;p38"/>
          <p:cNvSpPr txBox="1"/>
          <p:nvPr/>
        </p:nvSpPr>
        <p:spPr>
          <a:xfrm>
            <a:off x="228600" y="3841522"/>
            <a:ext cx="3198778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Kokkuvõtteks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9"/>
          <p:cNvSpPr txBox="1"/>
          <p:nvPr>
            <p:ph idx="1" type="subTitle"/>
          </p:nvPr>
        </p:nvSpPr>
        <p:spPr>
          <a:xfrm>
            <a:off x="3276600" y="1271194"/>
            <a:ext cx="8802896" cy="5129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</a:pPr>
            <a:r>
              <a:rPr lang="et-EE" sz="2800">
                <a:latin typeface="Arial"/>
                <a:ea typeface="Arial"/>
                <a:cs typeface="Arial"/>
                <a:sym typeface="Arial"/>
              </a:rPr>
              <a:t>Venekeelse meedia-auditooriumi liikmed üldiselt püüavad enda meediakasutuse harjumusi ohustavast diskursusest mööda manööverdada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</a:pPr>
            <a:r>
              <a:rPr lang="et-EE" sz="2800">
                <a:latin typeface="Arial"/>
                <a:ea typeface="Arial"/>
                <a:cs typeface="Arial"/>
                <a:sym typeface="Arial"/>
              </a:rPr>
              <a:t>Osaline omaksvõtt koos rühma enda sisemise eristamisega - rühmasiseste „teiste“ loomine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</a:pPr>
            <a:r>
              <a:rPr lang="et-EE" sz="2800">
                <a:latin typeface="Arial"/>
                <a:ea typeface="Arial"/>
                <a:cs typeface="Arial"/>
                <a:sym typeface="Arial"/>
              </a:rPr>
              <a:t>Huumor on hea vahend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</a:pPr>
            <a:r>
              <a:rPr lang="et-EE" sz="2800">
                <a:latin typeface="Arial"/>
                <a:ea typeface="Arial"/>
                <a:cs typeface="Arial"/>
                <a:sym typeface="Arial"/>
              </a:rPr>
              <a:t>Meediatarbija ja meediakodaniku rollide lähenemine</a:t>
            </a:r>
            <a:endParaRPr/>
          </a:p>
        </p:txBody>
      </p:sp>
      <p:sp>
        <p:nvSpPr>
          <p:cNvPr id="284" name="Google Shape;284;p39"/>
          <p:cNvSpPr txBox="1"/>
          <p:nvPr>
            <p:ph idx="12" type="sldNum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285" name="Google Shape;285;p39"/>
          <p:cNvSpPr txBox="1"/>
          <p:nvPr/>
        </p:nvSpPr>
        <p:spPr>
          <a:xfrm>
            <a:off x="228600" y="3841522"/>
            <a:ext cx="3198778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Kokkuvõtteks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0"/>
          <p:cNvSpPr txBox="1"/>
          <p:nvPr>
            <p:ph idx="1" type="body"/>
          </p:nvPr>
        </p:nvSpPr>
        <p:spPr>
          <a:xfrm>
            <a:off x="0" y="1127985"/>
            <a:ext cx="3994484" cy="533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t-EE" sz="4400">
                <a:latin typeface="Arial Narrow"/>
                <a:ea typeface="Arial Narrow"/>
                <a:cs typeface="Arial Narrow"/>
                <a:sym typeface="Arial Narrow"/>
              </a:rPr>
              <a:t>Aitäh kuulamast!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t-EE" sz="3200">
                <a:latin typeface="Arial Narrow"/>
                <a:ea typeface="Arial Narrow"/>
                <a:cs typeface="Arial Narrow"/>
                <a:sym typeface="Arial Narrow"/>
              </a:rPr>
              <a:t>triin.vihalemm@ut.ee</a:t>
            </a:r>
            <a:br>
              <a:rPr lang="et-EE" sz="3200">
                <a:latin typeface="Arial Narrow"/>
                <a:ea typeface="Arial Narrow"/>
                <a:cs typeface="Arial Narrow"/>
                <a:sym typeface="Arial Narrow"/>
              </a:rPr>
            </a:br>
            <a:br>
              <a:rPr lang="et-EE" sz="3200">
                <a:latin typeface="Arial Narrow"/>
                <a:ea typeface="Arial Narrow"/>
                <a:cs typeface="Arial Narrow"/>
                <a:sym typeface="Arial Narrow"/>
              </a:rPr>
            </a:b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t-EE" sz="3200">
                <a:latin typeface="Arial Narrow"/>
                <a:ea typeface="Arial Narrow"/>
                <a:cs typeface="Arial Narrow"/>
                <a:sym typeface="Arial Narrow"/>
              </a:rPr>
              <a:t>Uuringut toetab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5696"/>
              </a:buClr>
              <a:buSzPts val="3200"/>
              <a:buNone/>
            </a:pPr>
            <a:r>
              <a:rPr b="1" lang="et-EE" sz="3200">
                <a:solidFill>
                  <a:srgbClr val="2C5696"/>
                </a:solidFill>
                <a:latin typeface="Arial Narrow"/>
                <a:ea typeface="Arial Narrow"/>
                <a:cs typeface="Arial Narrow"/>
                <a:sym typeface="Arial Narrow"/>
              </a:rPr>
              <a:t>PUT1624 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5696"/>
              </a:buClr>
              <a:buSzPts val="3200"/>
              <a:buNone/>
            </a:pPr>
            <a:r>
              <a:rPr lang="et-EE" sz="3200">
                <a:solidFill>
                  <a:srgbClr val="2C5696"/>
                </a:solidFill>
                <a:latin typeface="Arial Narrow"/>
                <a:ea typeface="Arial Narrow"/>
                <a:cs typeface="Arial Narrow"/>
                <a:sym typeface="Arial Narrow"/>
              </a:rPr>
              <a:t>Eesti Teadusagentuurilt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92" name="Google Shape;292;p40"/>
          <p:cNvSpPr txBox="1"/>
          <p:nvPr>
            <p:ph idx="12" type="sldNum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135" name="Google Shape;135;p24"/>
          <p:cNvSpPr txBox="1"/>
          <p:nvPr/>
        </p:nvSpPr>
        <p:spPr>
          <a:xfrm>
            <a:off x="489440" y="6252927"/>
            <a:ext cx="6183921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1" lang="et-E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Allikad: Balti venekeelse auditooriumi uuring. TÜ Ühiskonnateaduste instituut, läbiviija Kantar, 2019. TNS Kantar telemeetrikute uuring 2019.</a:t>
            </a:r>
            <a:endParaRPr b="0" i="1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4583" y="2004970"/>
            <a:ext cx="4229421" cy="383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74982" y="3122923"/>
            <a:ext cx="1475080" cy="96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74982" y="4064533"/>
            <a:ext cx="1254636" cy="39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38480" y="2692003"/>
            <a:ext cx="8382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55944" y="2502938"/>
            <a:ext cx="266700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255880" y="3261120"/>
            <a:ext cx="8382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274982" y="3174782"/>
            <a:ext cx="42862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15585" y="2762912"/>
            <a:ext cx="523875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7047680" y="5879484"/>
            <a:ext cx="51816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-E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umbes ¼ ärkveloleku ajast: 3-4 tundi televaatamist ja 1-2 tundi veebiportaalide jälgimis või  sotsiaalmeedia kasutust</a:t>
            </a:r>
            <a:endParaRPr/>
          </a:p>
        </p:txBody>
      </p:sp>
      <p:sp>
        <p:nvSpPr>
          <p:cNvPr id="145" name="Google Shape;145;p24"/>
          <p:cNvSpPr txBox="1"/>
          <p:nvPr/>
        </p:nvSpPr>
        <p:spPr>
          <a:xfrm>
            <a:off x="152400" y="392844"/>
            <a:ext cx="116802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t-EE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Piiride-ülene meediakasutus</a:t>
            </a:r>
            <a:endParaRPr/>
          </a:p>
        </p:txBody>
      </p:sp>
      <p:pic>
        <p:nvPicPr>
          <p:cNvPr id="146" name="Google Shape;146;p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28601" y="1447801"/>
            <a:ext cx="6466494" cy="475484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4"/>
          <p:cNvSpPr txBox="1"/>
          <p:nvPr/>
        </p:nvSpPr>
        <p:spPr>
          <a:xfrm>
            <a:off x="414602" y="4424651"/>
            <a:ext cx="1263160" cy="13234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t-EE" sz="1600" u="none" cap="none" strike="noStrike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on hästi informeeritud Eestis/Lätis   toimuvast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0070C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idx="12" type="sldNum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153" name="Google Shape;153;p25"/>
          <p:cNvSpPr txBox="1"/>
          <p:nvPr/>
        </p:nvSpPr>
        <p:spPr>
          <a:xfrm>
            <a:off x="-4798" y="3620659"/>
            <a:ext cx="2895600" cy="187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t-EE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Piiriülese sotsiaalmeedia suhtluse eri vormid</a:t>
            </a:r>
            <a:endParaRPr/>
          </a:p>
        </p:txBody>
      </p:sp>
      <p:pic>
        <p:nvPicPr>
          <p:cNvPr id="154" name="Google Shape;15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69086">
            <a:off x="258258" y="174062"/>
            <a:ext cx="3597652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3577" y="2897875"/>
            <a:ext cx="4651223" cy="323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421280">
            <a:off x="7345799" y="47660"/>
            <a:ext cx="4859458" cy="3969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95800" y="304800"/>
            <a:ext cx="2186675" cy="1714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996983">
            <a:off x="8523517" y="3280583"/>
            <a:ext cx="3307411" cy="358385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5"/>
          <p:cNvSpPr txBox="1"/>
          <p:nvPr/>
        </p:nvSpPr>
        <p:spPr>
          <a:xfrm>
            <a:off x="1888232" y="6291590"/>
            <a:ext cx="7391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t-EE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Allikas: Uurimisprojekt „Meediakasutuse praktikad ja identiteedi arengud Eesti ja Läti venekeelses elanikkonnas poliitilise kriisi tingimustes“</a:t>
            </a:r>
            <a:endParaRPr i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ctrTitle"/>
          </p:nvPr>
        </p:nvSpPr>
        <p:spPr>
          <a:xfrm>
            <a:off x="3505200" y="838200"/>
            <a:ext cx="83820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t-EE" sz="3200">
                <a:latin typeface="Arial"/>
                <a:ea typeface="Arial"/>
                <a:cs typeface="Arial"/>
                <a:sym typeface="Arial"/>
              </a:rPr>
            </a:br>
            <a:br>
              <a:rPr lang="et-EE" sz="3200">
                <a:latin typeface="Arial"/>
                <a:ea typeface="Arial"/>
                <a:cs typeface="Arial"/>
                <a:sym typeface="Arial"/>
              </a:rPr>
            </a:br>
            <a:br>
              <a:rPr lang="et-EE" sz="3200">
                <a:latin typeface="Arial"/>
                <a:ea typeface="Arial"/>
                <a:cs typeface="Arial"/>
                <a:sym typeface="Arial"/>
              </a:rPr>
            </a:br>
            <a:br>
              <a:rPr lang="et-EE" sz="3200">
                <a:latin typeface="Arial"/>
                <a:ea typeface="Arial"/>
                <a:cs typeface="Arial"/>
                <a:sym typeface="Arial"/>
              </a:rPr>
            </a:b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6"/>
          <p:cNvSpPr txBox="1"/>
          <p:nvPr>
            <p:ph idx="12" type="sldNum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166" name="Google Shape;166;p26"/>
          <p:cNvSpPr txBox="1"/>
          <p:nvPr/>
        </p:nvSpPr>
        <p:spPr>
          <a:xfrm>
            <a:off x="-228600" y="3810000"/>
            <a:ext cx="3352800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Hargmaisus</a:t>
            </a:r>
            <a:endParaRPr/>
          </a:p>
        </p:txBody>
      </p:sp>
      <p:sp>
        <p:nvSpPr>
          <p:cNvPr id="167" name="Google Shape;167;p26"/>
          <p:cNvSpPr txBox="1"/>
          <p:nvPr/>
        </p:nvSpPr>
        <p:spPr>
          <a:xfrm>
            <a:off x="3591674" y="990600"/>
            <a:ext cx="8305800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Asudes füüsiliselt ühel maal võivad inimesed samal ajal osaleda ja tunda kuuluvust teiste maade ühiskondadesse (</a:t>
            </a:r>
            <a:r>
              <a:rPr lang="et-E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Glick-Schiller &amp; Levitt 2007, Levitt 2011, etc).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Virtuaalsed platvormid ja võrgustikud võimaldavad suhelda eri maades elavate rahvuskaaslastega, sama keele kõnelejatega, sarnase sotsio-kultuurilise taustaga inimestega </a:t>
            </a:r>
            <a:r>
              <a:rPr lang="et-E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(Vertovec 1999). 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Hargmaised praktikad ei ole ühtlaselt levinud kõigis ühiskonna rühmades, suur on põlvkondlik erinevus </a:t>
            </a:r>
            <a:r>
              <a:rPr lang="et-E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(Ren &amp; Liu 2015, Portes et al., 2002; Waldinger 2008).  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type="ctrTitle"/>
          </p:nvPr>
        </p:nvSpPr>
        <p:spPr>
          <a:xfrm>
            <a:off x="3505200" y="838200"/>
            <a:ext cx="83820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t-EE" sz="3200">
                <a:latin typeface="Arial"/>
                <a:ea typeface="Arial"/>
                <a:cs typeface="Arial"/>
                <a:sym typeface="Arial"/>
              </a:rPr>
            </a:br>
            <a:br>
              <a:rPr lang="et-EE" sz="3200">
                <a:latin typeface="Arial"/>
                <a:ea typeface="Arial"/>
                <a:cs typeface="Arial"/>
                <a:sym typeface="Arial"/>
              </a:rPr>
            </a:br>
            <a:br>
              <a:rPr lang="et-EE" sz="3200">
                <a:latin typeface="Arial"/>
                <a:ea typeface="Arial"/>
                <a:cs typeface="Arial"/>
                <a:sym typeface="Arial"/>
              </a:rPr>
            </a:br>
            <a:br>
              <a:rPr lang="et-EE" sz="3200">
                <a:latin typeface="Arial"/>
                <a:ea typeface="Arial"/>
                <a:cs typeface="Arial"/>
                <a:sym typeface="Arial"/>
              </a:rPr>
            </a:b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7"/>
          <p:cNvSpPr txBox="1"/>
          <p:nvPr>
            <p:ph idx="12" type="sldNum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174" name="Google Shape;174;p27"/>
          <p:cNvSpPr txBox="1"/>
          <p:nvPr/>
        </p:nvSpPr>
        <p:spPr>
          <a:xfrm>
            <a:off x="-309716" y="3589539"/>
            <a:ext cx="3352800" cy="187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Meediakasutus kui osa hargmaistest praktikatest</a:t>
            </a:r>
            <a:endParaRPr b="1" sz="2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3352800" y="846589"/>
            <a:ext cx="9220200" cy="597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Mitte üksnes välismeedia regulaarne jälgimine.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Piiriülesed kontaktid, mentaalne „mitmel maal elamine“ mõjutab ka meedia tõlgendamist.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Teadlastel eri seisukohad: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Ühe maa väärtused ja normid domineerivad, olgu siis päritoluühiskond </a:t>
            </a:r>
            <a:r>
              <a:rPr lang="et-EE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(Vertovec 2004) </a:t>
            </a:r>
            <a:r>
              <a:rPr lang="et-EE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või kohalik ühiskond </a:t>
            </a:r>
            <a:r>
              <a:rPr lang="et-E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(Adams and Ghose 2003; Hepp et al. 2012)</a:t>
            </a:r>
            <a:r>
              <a:rPr lang="et-EE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Hargmaised meediatarbijad on omandanud  „topelt tunnetuse“ </a:t>
            </a:r>
            <a:r>
              <a:rPr lang="et-E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(Golbert 2001) </a:t>
            </a:r>
            <a:r>
              <a:rPr lang="et-EE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suudavad vaadata sündmusi ja nähtusi võrdlevalt ning kriitiliselt </a:t>
            </a:r>
            <a:r>
              <a:rPr lang="et-E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(Robins and Aksoy 2002).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Autonoomia väärtustamine meediatarbija-kodanikuna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ctrTitle"/>
          </p:nvPr>
        </p:nvSpPr>
        <p:spPr>
          <a:xfrm>
            <a:off x="3124200" y="1371600"/>
            <a:ext cx="889805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t-EE" sz="3200">
                <a:latin typeface="Arial"/>
                <a:ea typeface="Arial"/>
                <a:cs typeface="Arial"/>
                <a:sym typeface="Arial"/>
              </a:rPr>
            </a:b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8"/>
          <p:cNvSpPr txBox="1"/>
          <p:nvPr>
            <p:ph idx="1" type="subTitle"/>
          </p:nvPr>
        </p:nvSpPr>
        <p:spPr>
          <a:xfrm>
            <a:off x="3092116" y="449626"/>
            <a:ext cx="8802896" cy="5958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</a:pPr>
            <a:r>
              <a:t/>
            </a:r>
            <a:endParaRPr b="1"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</a:pPr>
            <a:r>
              <a:rPr b="1" lang="et-EE" sz="3200">
                <a:latin typeface="Arial"/>
                <a:ea typeface="Arial"/>
                <a:cs typeface="Arial"/>
                <a:sym typeface="Arial"/>
              </a:rPr>
              <a:t>Kas ja kuidas meedia kaudu vahendatud  hargmaisus mõjutab kohalikku lõimumist?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</a:pPr>
            <a:r>
              <a:t/>
            </a:r>
            <a:endParaRPr b="1"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</a:pPr>
            <a:r>
              <a:rPr b="1" lang="et-EE" sz="3200">
                <a:latin typeface="Arial"/>
                <a:ea typeface="Arial"/>
                <a:cs typeface="Arial"/>
                <a:sym typeface="Arial"/>
              </a:rPr>
              <a:t>Kuidas hargmaine meedia-auditoorium toimib ja end tunneb riikidevaheliste pingete olukorras?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</a:pPr>
            <a:r>
              <a:rPr lang="et-EE" sz="2800">
                <a:latin typeface="Arial"/>
                <a:ea typeface="Arial"/>
                <a:cs typeface="Arial"/>
                <a:sym typeface="Arial"/>
              </a:rPr>
              <a:t>Kuidas inimesed saavad hakkama sellega, kui nende igapäevaseid meediakasutuse harjumusi  näidatakse avalikkuses ohtlikuna?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</a:pPr>
            <a:r>
              <a:rPr lang="et-EE" sz="2800">
                <a:latin typeface="Arial"/>
                <a:ea typeface="Arial"/>
                <a:cs typeface="Arial"/>
                <a:sym typeface="Arial"/>
              </a:rPr>
              <a:t>Kuidas  toimivad infoallikate valikul ja mida usaldavad?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</a:pPr>
            <a:r>
              <a:rPr lang="et-EE" sz="28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82" name="Google Shape;182;p28"/>
          <p:cNvSpPr txBox="1"/>
          <p:nvPr>
            <p:ph idx="12" type="sldNum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183" name="Google Shape;183;p28"/>
          <p:cNvSpPr txBox="1"/>
          <p:nvPr/>
        </p:nvSpPr>
        <p:spPr>
          <a:xfrm>
            <a:off x="15380" y="3810000"/>
            <a:ext cx="2667000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Küsimused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type="title"/>
          </p:nvPr>
        </p:nvSpPr>
        <p:spPr>
          <a:xfrm>
            <a:off x="461963" y="-25400"/>
            <a:ext cx="1081563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 sz="3600">
                <a:latin typeface="Arial"/>
                <a:ea typeface="Arial"/>
                <a:cs typeface="Arial"/>
                <a:sym typeface="Arial"/>
              </a:rPr>
              <a:t>Eesti venekeelse elanikkonna lõimumise mustrid</a:t>
            </a:r>
            <a:endParaRPr/>
          </a:p>
        </p:txBody>
      </p:sp>
      <p:pic>
        <p:nvPicPr>
          <p:cNvPr id="189" name="Google Shape;18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200" y="1066945"/>
            <a:ext cx="7843837" cy="555366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9"/>
          <p:cNvSpPr txBox="1"/>
          <p:nvPr/>
        </p:nvSpPr>
        <p:spPr>
          <a:xfrm>
            <a:off x="228600" y="1828800"/>
            <a:ext cx="3352800" cy="42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 sz="2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Mitmekesiselt lõimunud kosmopoliitide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 sz="2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rühm 19%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 sz="2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Institutsionaalselt lõimunud kodanike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 sz="2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rühm 35%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Kogukondlikult lõimunud  diasporaarühm 26%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 sz="2000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>Institutsionaalselt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 sz="2000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>vähelõimunud rühm 21%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idx="4294967295" type="title"/>
          </p:nvPr>
        </p:nvSpPr>
        <p:spPr>
          <a:xfrm>
            <a:off x="565208" y="291118"/>
            <a:ext cx="10896600" cy="1103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Hargmaisus lõimrühmades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0"/>
          <p:cNvSpPr txBox="1"/>
          <p:nvPr/>
        </p:nvSpPr>
        <p:spPr>
          <a:xfrm>
            <a:off x="2667000" y="2349501"/>
            <a:ext cx="6858000" cy="1147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t/>
            </a:r>
            <a:endParaRPr sz="4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0"/>
          <p:cNvSpPr txBox="1"/>
          <p:nvPr/>
        </p:nvSpPr>
        <p:spPr>
          <a:xfrm>
            <a:off x="571500" y="1120004"/>
            <a:ext cx="11049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" y="1520260"/>
            <a:ext cx="8724900" cy="462537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0"/>
          <p:cNvSpPr txBox="1"/>
          <p:nvPr/>
        </p:nvSpPr>
        <p:spPr>
          <a:xfrm>
            <a:off x="8610600" y="6503192"/>
            <a:ext cx="410942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t-E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Allikas: Mina. Maailm. Meedia 2014</a:t>
            </a:r>
            <a:endParaRPr i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0"/>
          <p:cNvSpPr txBox="1"/>
          <p:nvPr/>
        </p:nvSpPr>
        <p:spPr>
          <a:xfrm>
            <a:off x="319131" y="6145630"/>
            <a:ext cx="74702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Hargmaisus indeks: välismeedia jälgimine, sotsiaalmeedia kontaktid, pereliikmed ja sõbrad  välismaal, välismaal käimine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1" name="Google Shape;201;p30"/>
          <p:cNvSpPr/>
          <p:nvPr/>
        </p:nvSpPr>
        <p:spPr>
          <a:xfrm>
            <a:off x="8915400" y="1887452"/>
            <a:ext cx="304800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Institutsionaalselt vähelõimunud rühm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Institutsionaalselt lõimunud kodanike rühm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Kogukondlikult lõimunud  diasporaarühm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Mitmekesiselt lõimunud kosmopoliitide rühm</a:t>
            </a:r>
            <a:endParaRPr/>
          </a:p>
        </p:txBody>
      </p:sp>
      <p:pic>
        <p:nvPicPr>
          <p:cNvPr id="202" name="Google Shape;20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2444" y="5737996"/>
            <a:ext cx="672487" cy="28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8006" y="5737995"/>
            <a:ext cx="969794" cy="295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/>
          <p:nvPr>
            <p:ph idx="1" type="body"/>
          </p:nvPr>
        </p:nvSpPr>
        <p:spPr>
          <a:xfrm>
            <a:off x="762000" y="1602606"/>
            <a:ext cx="11277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et-EE">
                <a:latin typeface="Arial"/>
                <a:ea typeface="Arial"/>
                <a:cs typeface="Arial"/>
                <a:sym typeface="Arial"/>
              </a:rPr>
              <a:t>Seosed hargmaisuse indekstunnuse ja lõimumise eri dimensioone näitavate koond-tunnuste vahel erinevates lõimrühmades (Pearsoni seosekordaja „ r“)</a:t>
            </a:r>
            <a:endParaRPr/>
          </a:p>
        </p:txBody>
      </p:sp>
      <p:sp>
        <p:nvSpPr>
          <p:cNvPr id="209" name="Google Shape;209;p31"/>
          <p:cNvSpPr txBox="1"/>
          <p:nvPr>
            <p:ph idx="12" type="sldNum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pic>
        <p:nvPicPr>
          <p:cNvPr id="210" name="Google Shape;21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248" y="2505108"/>
            <a:ext cx="11405152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1"/>
          <p:cNvSpPr txBox="1"/>
          <p:nvPr/>
        </p:nvSpPr>
        <p:spPr>
          <a:xfrm>
            <a:off x="8610600" y="6503192"/>
            <a:ext cx="410942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t-E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Allikas: Mina.Maailm.Meedia 2014</a:t>
            </a:r>
            <a:endParaRPr/>
          </a:p>
        </p:txBody>
      </p:sp>
      <p:sp>
        <p:nvSpPr>
          <p:cNvPr id="212" name="Google Shape;212;p31"/>
          <p:cNvSpPr/>
          <p:nvPr/>
        </p:nvSpPr>
        <p:spPr>
          <a:xfrm>
            <a:off x="234972" y="3369514"/>
            <a:ext cx="5867400" cy="914400"/>
          </a:xfrm>
          <a:prstGeom prst="ellipse">
            <a:avLst/>
          </a:prstGeom>
          <a:solidFill>
            <a:srgbClr val="FFCC00">
              <a:alpha val="32549"/>
            </a:srgbClr>
          </a:solidFill>
          <a:ln cap="flat" cmpd="sng" w="12700">
            <a:solidFill>
              <a:srgbClr val="FF99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C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13" name="Google Shape;213;p31"/>
          <p:cNvSpPr/>
          <p:nvPr/>
        </p:nvSpPr>
        <p:spPr>
          <a:xfrm>
            <a:off x="177248" y="3953825"/>
            <a:ext cx="7587816" cy="2083135"/>
          </a:xfrm>
          <a:prstGeom prst="ellipse">
            <a:avLst/>
          </a:prstGeom>
          <a:solidFill>
            <a:srgbClr val="009900">
              <a:alpha val="12156"/>
            </a:srgbClr>
          </a:solidFill>
          <a:ln cap="flat" cmpd="sng" w="12700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14" name="Google Shape;214;p31"/>
          <p:cNvSpPr/>
          <p:nvPr/>
        </p:nvSpPr>
        <p:spPr>
          <a:xfrm>
            <a:off x="8229600" y="3685476"/>
            <a:ext cx="1066800" cy="597079"/>
          </a:xfrm>
          <a:prstGeom prst="ellipse">
            <a:avLst/>
          </a:prstGeom>
          <a:solidFill>
            <a:srgbClr val="FFCCFF">
              <a:alpha val="43921"/>
            </a:srgbClr>
          </a:solidFill>
          <a:ln cap="flat" cmpd="sng" w="12700">
            <a:solidFill>
              <a:srgbClr val="FF99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15" name="Google Shape;215;p31"/>
          <p:cNvSpPr/>
          <p:nvPr/>
        </p:nvSpPr>
        <p:spPr>
          <a:xfrm>
            <a:off x="177247" y="3437881"/>
            <a:ext cx="11373315" cy="403589"/>
          </a:xfrm>
          <a:prstGeom prst="ellipse">
            <a:avLst/>
          </a:prstGeom>
          <a:solidFill>
            <a:srgbClr val="B2B2B2">
              <a:alpha val="32156"/>
            </a:srgbClr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16" name="Google Shape;216;p31"/>
          <p:cNvSpPr txBox="1"/>
          <p:nvPr/>
        </p:nvSpPr>
        <p:spPr>
          <a:xfrm>
            <a:off x="1600200" y="196810"/>
            <a:ext cx="8109008" cy="1103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Hargmaisuse ja kohaliku lõimumise vastastikune mõju 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1"/>
          <p:cNvSpPr/>
          <p:nvPr/>
        </p:nvSpPr>
        <p:spPr>
          <a:xfrm>
            <a:off x="177249" y="4724999"/>
            <a:ext cx="9683124" cy="979909"/>
          </a:xfrm>
          <a:prstGeom prst="ellipse">
            <a:avLst/>
          </a:prstGeom>
          <a:solidFill>
            <a:srgbClr val="FFCCFF">
              <a:alpha val="43921"/>
            </a:srgbClr>
          </a:solidFill>
          <a:ln cap="flat" cmpd="sng" w="12700">
            <a:solidFill>
              <a:srgbClr val="FF99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T_2019 Theme">
  <a:themeElements>
    <a:clrScheme name="UT_2019">
      <a:dk1>
        <a:srgbClr val="2C5696"/>
      </a:dk1>
      <a:lt1>
        <a:srgbClr val="FFFFFF"/>
      </a:lt1>
      <a:dk2>
        <a:srgbClr val="102064"/>
      </a:dk2>
      <a:lt2>
        <a:srgbClr val="FFFFFF"/>
      </a:lt2>
      <a:accent1>
        <a:srgbClr val="00A6E9"/>
      </a:accent1>
      <a:accent2>
        <a:srgbClr val="ED7D31"/>
      </a:accent2>
      <a:accent3>
        <a:srgbClr val="E52143"/>
      </a:accent3>
      <a:accent4>
        <a:srgbClr val="AE78B1"/>
      </a:accent4>
      <a:accent5>
        <a:srgbClr val="87BC1F"/>
      </a:accent5>
      <a:accent6>
        <a:srgbClr val="FAA41A"/>
      </a:accent6>
      <a:hlink>
        <a:srgbClr val="FF6F20"/>
      </a:hlink>
      <a:folHlink>
        <a:srgbClr val="00A6E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