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4" r:id="rId6"/>
    <p:sldId id="261" r:id="rId7"/>
    <p:sldId id="263" r:id="rId8"/>
    <p:sldId id="262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3" r:id="rId17"/>
    <p:sldId id="274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028BD-8BA4-4C36-BE21-72B50CF1C93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03F8CFF6-8C57-4B43-8917-5A1884F963C5}">
      <dgm:prSet phldrT="[Text]" custT="1"/>
      <dgm:spPr/>
      <dgm:t>
        <a:bodyPr/>
        <a:lstStyle/>
        <a:p>
          <a:endParaRPr lang="lv-LV" sz="1100"/>
        </a:p>
        <a:p>
          <a:r>
            <a:rPr lang="lv-LV" sz="1100">
              <a:latin typeface="Times New Roman" panose="02020603050405020304" pitchFamily="18" charset="0"/>
              <a:cs typeface="Times New Roman" panose="02020603050405020304" pitchFamily="18" charset="0"/>
            </a:rPr>
            <a:t>Zviedru valoda</a:t>
          </a:r>
        </a:p>
      </dgm:t>
    </dgm:pt>
    <dgm:pt modelId="{A4ECFA23-BBD5-450A-B7E0-CF02FE408E93}" type="parTrans" cxnId="{69FB6F99-F3BC-4151-BB2C-EDC9F4E44BDE}">
      <dgm:prSet/>
      <dgm:spPr/>
      <dgm:t>
        <a:bodyPr/>
        <a:lstStyle/>
        <a:p>
          <a:endParaRPr lang="lv-LV"/>
        </a:p>
      </dgm:t>
    </dgm:pt>
    <dgm:pt modelId="{027EB7A7-8A27-4220-B66C-C5C62609B320}" type="sibTrans" cxnId="{69FB6F99-F3BC-4151-BB2C-EDC9F4E44BDE}">
      <dgm:prSet/>
      <dgm:spPr/>
      <dgm:t>
        <a:bodyPr/>
        <a:lstStyle/>
        <a:p>
          <a:endParaRPr lang="lv-LV"/>
        </a:p>
      </dgm:t>
    </dgm:pt>
    <dgm:pt modelId="{7272C7E8-759D-4F2B-84C9-20775DF1A563}">
      <dgm:prSet phldrT="[Text]"/>
      <dgm:spPr/>
      <dgm:t>
        <a:bodyPr/>
        <a:lstStyle/>
        <a:p>
          <a:r>
            <a:rPr lang="lv-LV">
              <a:latin typeface="Times New Roman" panose="02020603050405020304" pitchFamily="18" charset="0"/>
              <a:cs typeface="Times New Roman" panose="02020603050405020304" pitchFamily="18" charset="0"/>
            </a:rPr>
            <a:t>Krievu valoda</a:t>
          </a:r>
        </a:p>
      </dgm:t>
    </dgm:pt>
    <dgm:pt modelId="{7514E5B7-3838-4441-9A8A-DEE8092396D7}" type="parTrans" cxnId="{ECA5BCDB-650D-49C3-981C-EE118FE966F4}">
      <dgm:prSet/>
      <dgm:spPr/>
      <dgm:t>
        <a:bodyPr/>
        <a:lstStyle/>
        <a:p>
          <a:endParaRPr lang="lv-LV"/>
        </a:p>
      </dgm:t>
    </dgm:pt>
    <dgm:pt modelId="{B0BE8D48-B6F3-4652-A513-D667DAAEDF12}" type="sibTrans" cxnId="{ECA5BCDB-650D-49C3-981C-EE118FE966F4}">
      <dgm:prSet/>
      <dgm:spPr/>
      <dgm:t>
        <a:bodyPr/>
        <a:lstStyle/>
        <a:p>
          <a:endParaRPr lang="lv-LV"/>
        </a:p>
      </dgm:t>
    </dgm:pt>
    <dgm:pt modelId="{7912C954-8DB2-4051-9BE6-946BBD0D57B7}">
      <dgm:prSet phldrT="[Text]"/>
      <dgm:spPr/>
      <dgm:t>
        <a:bodyPr/>
        <a:lstStyle/>
        <a:p>
          <a:r>
            <a:rPr lang="lv-LV">
              <a:latin typeface="Times New Roman" panose="02020603050405020304" pitchFamily="18" charset="0"/>
              <a:cs typeface="Times New Roman" panose="02020603050405020304" pitchFamily="18" charset="0"/>
            </a:rPr>
            <a:t>Latviešu valoda</a:t>
          </a:r>
        </a:p>
      </dgm:t>
    </dgm:pt>
    <dgm:pt modelId="{44B36D18-1740-43CA-821D-92E754206F39}" type="parTrans" cxnId="{9DFF8267-1D1F-4F1E-BBCE-5E2CC8A94D66}">
      <dgm:prSet/>
      <dgm:spPr/>
      <dgm:t>
        <a:bodyPr/>
        <a:lstStyle/>
        <a:p>
          <a:endParaRPr lang="lv-LV"/>
        </a:p>
      </dgm:t>
    </dgm:pt>
    <dgm:pt modelId="{ADE873D8-8B88-4ACC-80CB-F0836BD229E3}" type="sibTrans" cxnId="{9DFF8267-1D1F-4F1E-BBCE-5E2CC8A94D66}">
      <dgm:prSet/>
      <dgm:spPr/>
      <dgm:t>
        <a:bodyPr/>
        <a:lstStyle/>
        <a:p>
          <a:endParaRPr lang="lv-LV"/>
        </a:p>
      </dgm:t>
    </dgm:pt>
    <dgm:pt modelId="{A8596837-D675-43A6-A966-F77216866B40}">
      <dgm:prSet/>
      <dgm:spPr/>
      <dgm:t>
        <a:bodyPr/>
        <a:lstStyle/>
        <a:p>
          <a:r>
            <a:rPr lang="lv-LV">
              <a:latin typeface="Times New Roman" panose="02020603050405020304" pitchFamily="18" charset="0"/>
              <a:cs typeface="Times New Roman" panose="02020603050405020304" pitchFamily="18" charset="0"/>
            </a:rPr>
            <a:t>Franču valoda</a:t>
          </a:r>
        </a:p>
      </dgm:t>
    </dgm:pt>
    <dgm:pt modelId="{842C05E4-C06C-406A-AB59-7530DAA7A631}" type="parTrans" cxnId="{10D75ABD-F934-40BB-B16C-19C192752221}">
      <dgm:prSet/>
      <dgm:spPr/>
      <dgm:t>
        <a:bodyPr/>
        <a:lstStyle/>
        <a:p>
          <a:endParaRPr lang="lv-LV"/>
        </a:p>
      </dgm:t>
    </dgm:pt>
    <dgm:pt modelId="{797BBA8A-750D-4008-BD89-EF521EFD33BE}" type="sibTrans" cxnId="{10D75ABD-F934-40BB-B16C-19C192752221}">
      <dgm:prSet/>
      <dgm:spPr/>
      <dgm:t>
        <a:bodyPr/>
        <a:lstStyle/>
        <a:p>
          <a:endParaRPr lang="lv-LV"/>
        </a:p>
      </dgm:t>
    </dgm:pt>
    <dgm:pt modelId="{ACE50318-39D0-4D63-977F-D8E261F65A50}">
      <dgm:prSet/>
      <dgm:spPr/>
      <dgm:t>
        <a:bodyPr/>
        <a:lstStyle/>
        <a:p>
          <a:r>
            <a:rPr lang="lv-LV">
              <a:latin typeface="Times New Roman" panose="02020603050405020304" pitchFamily="18" charset="0"/>
              <a:cs typeface="Times New Roman" panose="02020603050405020304" pitchFamily="18" charset="0"/>
            </a:rPr>
            <a:t>Ukraiņu valoda</a:t>
          </a:r>
        </a:p>
      </dgm:t>
    </dgm:pt>
    <dgm:pt modelId="{30528EB7-7EB4-4D66-B1F6-D76C0A49BF21}" type="parTrans" cxnId="{FF1BF11D-2809-46F8-8D35-70E708602798}">
      <dgm:prSet/>
      <dgm:spPr/>
      <dgm:t>
        <a:bodyPr/>
        <a:lstStyle/>
        <a:p>
          <a:endParaRPr lang="lv-LV"/>
        </a:p>
      </dgm:t>
    </dgm:pt>
    <dgm:pt modelId="{D7F4BE24-526C-475C-97E5-02F19AAAEEF3}" type="sibTrans" cxnId="{FF1BF11D-2809-46F8-8D35-70E708602798}">
      <dgm:prSet/>
      <dgm:spPr/>
      <dgm:t>
        <a:bodyPr/>
        <a:lstStyle/>
        <a:p>
          <a:endParaRPr lang="lv-LV"/>
        </a:p>
      </dgm:t>
    </dgm:pt>
    <dgm:pt modelId="{59CA0935-197B-4BD3-8CC0-20B82BC6DF8C}">
      <dgm:prSet/>
      <dgm:spPr/>
      <dgm:t>
        <a:bodyPr/>
        <a:lstStyle/>
        <a:p>
          <a:r>
            <a:rPr lang="lv-LV">
              <a:latin typeface="Times New Roman" panose="02020603050405020304" pitchFamily="18" charset="0"/>
              <a:cs typeface="Times New Roman" panose="02020603050405020304" pitchFamily="18" charset="0"/>
            </a:rPr>
            <a:t>Lietuviešu valoda</a:t>
          </a:r>
        </a:p>
      </dgm:t>
    </dgm:pt>
    <dgm:pt modelId="{236B85BB-815B-4CE0-BCB2-62372190746E}" type="parTrans" cxnId="{2A65356F-EC00-454D-9A4E-D747CC5ED2E4}">
      <dgm:prSet/>
      <dgm:spPr/>
      <dgm:t>
        <a:bodyPr/>
        <a:lstStyle/>
        <a:p>
          <a:endParaRPr lang="lv-LV"/>
        </a:p>
      </dgm:t>
    </dgm:pt>
    <dgm:pt modelId="{203188D4-B236-4B28-AACA-545EB3DF907B}" type="sibTrans" cxnId="{2A65356F-EC00-454D-9A4E-D747CC5ED2E4}">
      <dgm:prSet/>
      <dgm:spPr/>
      <dgm:t>
        <a:bodyPr/>
        <a:lstStyle/>
        <a:p>
          <a:endParaRPr lang="lv-LV"/>
        </a:p>
      </dgm:t>
    </dgm:pt>
    <dgm:pt modelId="{C9252010-B5ED-43A3-B002-80784C089FF7}">
      <dgm:prSet/>
      <dgm:spPr/>
      <dgm:t>
        <a:bodyPr/>
        <a:lstStyle/>
        <a:p>
          <a:r>
            <a:rPr lang="lv-LV" dirty="0">
              <a:latin typeface="Times New Roman" panose="02020603050405020304" pitchFamily="18" charset="0"/>
              <a:cs typeface="Times New Roman" panose="02020603050405020304" pitchFamily="18" charset="0"/>
            </a:rPr>
            <a:t>Vācu valoda</a:t>
          </a:r>
        </a:p>
      </dgm:t>
    </dgm:pt>
    <dgm:pt modelId="{349F2679-A33E-4E00-ABA1-F1D5D31B6043}" type="parTrans" cxnId="{71C8A0D0-CC02-4A24-8722-2FE360007481}">
      <dgm:prSet/>
      <dgm:spPr/>
      <dgm:t>
        <a:bodyPr/>
        <a:lstStyle/>
        <a:p>
          <a:endParaRPr lang="lv-LV"/>
        </a:p>
      </dgm:t>
    </dgm:pt>
    <dgm:pt modelId="{7EFEF461-0463-42D1-BA19-E57EA31670CB}" type="sibTrans" cxnId="{71C8A0D0-CC02-4A24-8722-2FE360007481}">
      <dgm:prSet/>
      <dgm:spPr/>
      <dgm:t>
        <a:bodyPr/>
        <a:lstStyle/>
        <a:p>
          <a:endParaRPr lang="lv-LV"/>
        </a:p>
      </dgm:t>
    </dgm:pt>
    <dgm:pt modelId="{D7873F29-43E7-403D-A7F7-7A3259D9A076}">
      <dgm:prSet/>
      <dgm:spPr/>
      <dgm:t>
        <a:bodyPr/>
        <a:lstStyle/>
        <a:p>
          <a:r>
            <a:rPr lang="lv-LV">
              <a:latin typeface="Times New Roman" panose="02020603050405020304" pitchFamily="18" charset="0"/>
              <a:cs typeface="Times New Roman" panose="02020603050405020304" pitchFamily="18" charset="0"/>
            </a:rPr>
            <a:t>Angļu valoda</a:t>
          </a:r>
        </a:p>
      </dgm:t>
    </dgm:pt>
    <dgm:pt modelId="{2FC90080-42CD-4932-A862-24C8616BFA4F}" type="parTrans" cxnId="{A502D8D1-9BC5-4E92-A1BE-D0195EE001FC}">
      <dgm:prSet/>
      <dgm:spPr/>
      <dgm:t>
        <a:bodyPr/>
        <a:lstStyle/>
        <a:p>
          <a:endParaRPr lang="lv-LV"/>
        </a:p>
      </dgm:t>
    </dgm:pt>
    <dgm:pt modelId="{E61B8702-841A-4A25-9119-6E62B2604124}" type="sibTrans" cxnId="{A502D8D1-9BC5-4E92-A1BE-D0195EE001FC}">
      <dgm:prSet/>
      <dgm:spPr/>
      <dgm:t>
        <a:bodyPr/>
        <a:lstStyle/>
        <a:p>
          <a:endParaRPr lang="lv-LV"/>
        </a:p>
      </dgm:t>
    </dgm:pt>
    <dgm:pt modelId="{155A2052-3461-4003-A545-12C855543ADE}" type="pres">
      <dgm:prSet presAssocID="{469028BD-8BA4-4C36-BE21-72B50CF1C93B}" presName="Name0" presStyleCnt="0">
        <dgm:presLayoutVars>
          <dgm:dir/>
          <dgm:animLvl val="lvl"/>
          <dgm:resizeHandles val="exact"/>
        </dgm:presLayoutVars>
      </dgm:prSet>
      <dgm:spPr/>
    </dgm:pt>
    <dgm:pt modelId="{B13A8506-88A5-485B-BEBF-6E5557BC09DA}" type="pres">
      <dgm:prSet presAssocID="{03F8CFF6-8C57-4B43-8917-5A1884F963C5}" presName="Name8" presStyleCnt="0"/>
      <dgm:spPr/>
    </dgm:pt>
    <dgm:pt modelId="{B4FD33FE-D596-4053-8B19-6E4766319372}" type="pres">
      <dgm:prSet presAssocID="{03F8CFF6-8C57-4B43-8917-5A1884F963C5}" presName="level" presStyleLbl="node1" presStyleIdx="0" presStyleCnt="8" custScaleX="96591" custScaleY="11824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C8C68-CE85-4BA4-B50F-2E9E04772543}" type="pres">
      <dgm:prSet presAssocID="{03F8CFF6-8C57-4B43-8917-5A1884F963C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D63C29-11C1-4C0D-8231-5E94AD0399EF}" type="pres">
      <dgm:prSet presAssocID="{A8596837-D675-43A6-A966-F77216866B40}" presName="Name8" presStyleCnt="0"/>
      <dgm:spPr/>
    </dgm:pt>
    <dgm:pt modelId="{CEA74577-3B90-4166-9F11-57430081EF23}" type="pres">
      <dgm:prSet presAssocID="{A8596837-D675-43A6-A966-F77216866B40}" presName="level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E479F-ECE9-4A32-9414-AE7CFD4AD0AC}" type="pres">
      <dgm:prSet presAssocID="{A8596837-D675-43A6-A966-F77216866B4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E978C-C394-49BF-B5F1-03F2944BCC91}" type="pres">
      <dgm:prSet presAssocID="{ACE50318-39D0-4D63-977F-D8E261F65A50}" presName="Name8" presStyleCnt="0"/>
      <dgm:spPr/>
    </dgm:pt>
    <dgm:pt modelId="{6FACB001-0403-4096-B338-F4874839DB1A}" type="pres">
      <dgm:prSet presAssocID="{ACE50318-39D0-4D63-977F-D8E261F65A50}" presName="level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26924-6FC3-4C93-AB0C-A75C2C6EFA05}" type="pres">
      <dgm:prSet presAssocID="{ACE50318-39D0-4D63-977F-D8E261F65A5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842D3C-E7C6-4532-98F6-D70A87EDE6AD}" type="pres">
      <dgm:prSet presAssocID="{59CA0935-197B-4BD3-8CC0-20B82BC6DF8C}" presName="Name8" presStyleCnt="0"/>
      <dgm:spPr/>
    </dgm:pt>
    <dgm:pt modelId="{98785EC1-F108-4CA2-9F06-E15CF7A2A6E0}" type="pres">
      <dgm:prSet presAssocID="{59CA0935-197B-4BD3-8CC0-20B82BC6DF8C}" presName="level" presStyleLbl="node1" presStyleIdx="3" presStyleCnt="8" custLinFactNeighborX="-3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CF138-9EE4-4DCD-B848-AD7229B91857}" type="pres">
      <dgm:prSet presAssocID="{59CA0935-197B-4BD3-8CC0-20B82BC6DF8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DA704A-CFC4-4B6E-B866-39870443CC59}" type="pres">
      <dgm:prSet presAssocID="{C9252010-B5ED-43A3-B002-80784C089FF7}" presName="Name8" presStyleCnt="0"/>
      <dgm:spPr/>
    </dgm:pt>
    <dgm:pt modelId="{0226C97E-0488-41CD-A19A-BAB7E8C09CE9}" type="pres">
      <dgm:prSet presAssocID="{C9252010-B5ED-43A3-B002-80784C089FF7}" presName="level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6241AC-0A18-47E6-9978-0A56A5578B96}" type="pres">
      <dgm:prSet presAssocID="{C9252010-B5ED-43A3-B002-80784C089FF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7FE86-2917-4348-9238-3428ECF2B5E6}" type="pres">
      <dgm:prSet presAssocID="{D7873F29-43E7-403D-A7F7-7A3259D9A076}" presName="Name8" presStyleCnt="0"/>
      <dgm:spPr/>
    </dgm:pt>
    <dgm:pt modelId="{D6E43881-0FAB-43EA-8EB2-8508CFBBA9F1}" type="pres">
      <dgm:prSet presAssocID="{D7873F29-43E7-403D-A7F7-7A3259D9A076}" presName="level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BDF859-52EA-4964-A9EA-C6C5AF7BF51C}" type="pres">
      <dgm:prSet presAssocID="{D7873F29-43E7-403D-A7F7-7A3259D9A07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FF1734-36FD-481F-93F7-2FF235629FB6}" type="pres">
      <dgm:prSet presAssocID="{7272C7E8-759D-4F2B-84C9-20775DF1A563}" presName="Name8" presStyleCnt="0"/>
      <dgm:spPr/>
    </dgm:pt>
    <dgm:pt modelId="{6C5A365F-9B45-4392-B04B-8FEB8E719F55}" type="pres">
      <dgm:prSet presAssocID="{7272C7E8-759D-4F2B-84C9-20775DF1A563}" presName="level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2CD42-BFB5-4374-BDF7-285560CB4672}" type="pres">
      <dgm:prSet presAssocID="{7272C7E8-759D-4F2B-84C9-20775DF1A56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AF5E8E-3DD1-47A6-8347-F6CFC2123D79}" type="pres">
      <dgm:prSet presAssocID="{7912C954-8DB2-4051-9BE6-946BBD0D57B7}" presName="Name8" presStyleCnt="0"/>
      <dgm:spPr/>
    </dgm:pt>
    <dgm:pt modelId="{9DEE47A8-71C5-4AA7-9CA7-83EF92BADEE9}" type="pres">
      <dgm:prSet presAssocID="{7912C954-8DB2-4051-9BE6-946BBD0D57B7}" presName="level" presStyleLbl="node1" presStyleIdx="7" presStyleCnt="8" custLinFactNeighborX="90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38A00-C3D1-4A0A-A71B-6BD14B0F1517}" type="pres">
      <dgm:prSet presAssocID="{7912C954-8DB2-4051-9BE6-946BBD0D57B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187D7D-FB5D-4E33-ACFA-6DE21C460956}" type="presOf" srcId="{03F8CFF6-8C57-4B43-8917-5A1884F963C5}" destId="{0F3C8C68-CE85-4BA4-B50F-2E9E04772543}" srcOrd="1" destOrd="0" presId="urn:microsoft.com/office/officeart/2005/8/layout/pyramid1"/>
    <dgm:cxn modelId="{C249321A-B3EB-44F4-80CB-F53ED069CDC3}" type="presOf" srcId="{03F8CFF6-8C57-4B43-8917-5A1884F963C5}" destId="{B4FD33FE-D596-4053-8B19-6E4766319372}" srcOrd="0" destOrd="0" presId="urn:microsoft.com/office/officeart/2005/8/layout/pyramid1"/>
    <dgm:cxn modelId="{9DFF8267-1D1F-4F1E-BBCE-5E2CC8A94D66}" srcId="{469028BD-8BA4-4C36-BE21-72B50CF1C93B}" destId="{7912C954-8DB2-4051-9BE6-946BBD0D57B7}" srcOrd="7" destOrd="0" parTransId="{44B36D18-1740-43CA-821D-92E754206F39}" sibTransId="{ADE873D8-8B88-4ACC-80CB-F0836BD229E3}"/>
    <dgm:cxn modelId="{2A65356F-EC00-454D-9A4E-D747CC5ED2E4}" srcId="{469028BD-8BA4-4C36-BE21-72B50CF1C93B}" destId="{59CA0935-197B-4BD3-8CC0-20B82BC6DF8C}" srcOrd="3" destOrd="0" parTransId="{236B85BB-815B-4CE0-BCB2-62372190746E}" sibTransId="{203188D4-B236-4B28-AACA-545EB3DF907B}"/>
    <dgm:cxn modelId="{427C295D-E711-40B1-A9E0-6ED922107679}" type="presOf" srcId="{D7873F29-43E7-403D-A7F7-7A3259D9A076}" destId="{4CBDF859-52EA-4964-A9EA-C6C5AF7BF51C}" srcOrd="1" destOrd="0" presId="urn:microsoft.com/office/officeart/2005/8/layout/pyramid1"/>
    <dgm:cxn modelId="{10D75ABD-F934-40BB-B16C-19C192752221}" srcId="{469028BD-8BA4-4C36-BE21-72B50CF1C93B}" destId="{A8596837-D675-43A6-A966-F77216866B40}" srcOrd="1" destOrd="0" parTransId="{842C05E4-C06C-406A-AB59-7530DAA7A631}" sibTransId="{797BBA8A-750D-4008-BD89-EF521EFD33BE}"/>
    <dgm:cxn modelId="{A2EFD896-3CB5-4AD0-AB25-06716F477296}" type="presOf" srcId="{ACE50318-39D0-4D63-977F-D8E261F65A50}" destId="{6FACB001-0403-4096-B338-F4874839DB1A}" srcOrd="0" destOrd="0" presId="urn:microsoft.com/office/officeart/2005/8/layout/pyramid1"/>
    <dgm:cxn modelId="{2C4BF46B-D979-4303-9032-ED5B5AD05EB8}" type="presOf" srcId="{C9252010-B5ED-43A3-B002-80784C089FF7}" destId="{0226C97E-0488-41CD-A19A-BAB7E8C09CE9}" srcOrd="0" destOrd="0" presId="urn:microsoft.com/office/officeart/2005/8/layout/pyramid1"/>
    <dgm:cxn modelId="{883A7BF5-EDE4-49D1-B884-8299256A2A27}" type="presOf" srcId="{7272C7E8-759D-4F2B-84C9-20775DF1A563}" destId="{6C5A365F-9B45-4392-B04B-8FEB8E719F55}" srcOrd="0" destOrd="0" presId="urn:microsoft.com/office/officeart/2005/8/layout/pyramid1"/>
    <dgm:cxn modelId="{86C791C9-AD3E-4BD7-BEE4-2A770DFF529D}" type="presOf" srcId="{59CA0935-197B-4BD3-8CC0-20B82BC6DF8C}" destId="{98785EC1-F108-4CA2-9F06-E15CF7A2A6E0}" srcOrd="0" destOrd="0" presId="urn:microsoft.com/office/officeart/2005/8/layout/pyramid1"/>
    <dgm:cxn modelId="{49EA6966-7E58-40F0-A908-4ADEC597C4A3}" type="presOf" srcId="{A8596837-D675-43A6-A966-F77216866B40}" destId="{CEA74577-3B90-4166-9F11-57430081EF23}" srcOrd="0" destOrd="0" presId="urn:microsoft.com/office/officeart/2005/8/layout/pyramid1"/>
    <dgm:cxn modelId="{C3B01A94-5CCF-4996-8B51-5C4C06FEDA30}" type="presOf" srcId="{7272C7E8-759D-4F2B-84C9-20775DF1A563}" destId="{E132CD42-BFB5-4374-BDF7-285560CB4672}" srcOrd="1" destOrd="0" presId="urn:microsoft.com/office/officeart/2005/8/layout/pyramid1"/>
    <dgm:cxn modelId="{71C8A0D0-CC02-4A24-8722-2FE360007481}" srcId="{469028BD-8BA4-4C36-BE21-72B50CF1C93B}" destId="{C9252010-B5ED-43A3-B002-80784C089FF7}" srcOrd="4" destOrd="0" parTransId="{349F2679-A33E-4E00-ABA1-F1D5D31B6043}" sibTransId="{7EFEF461-0463-42D1-BA19-E57EA31670CB}"/>
    <dgm:cxn modelId="{1A3EBD5B-30C0-489F-803C-4A82E64968C8}" type="presOf" srcId="{469028BD-8BA4-4C36-BE21-72B50CF1C93B}" destId="{155A2052-3461-4003-A545-12C855543ADE}" srcOrd="0" destOrd="0" presId="urn:microsoft.com/office/officeart/2005/8/layout/pyramid1"/>
    <dgm:cxn modelId="{A502D8D1-9BC5-4E92-A1BE-D0195EE001FC}" srcId="{469028BD-8BA4-4C36-BE21-72B50CF1C93B}" destId="{D7873F29-43E7-403D-A7F7-7A3259D9A076}" srcOrd="5" destOrd="0" parTransId="{2FC90080-42CD-4932-A862-24C8616BFA4F}" sibTransId="{E61B8702-841A-4A25-9119-6E62B2604124}"/>
    <dgm:cxn modelId="{56A9503B-D569-49D6-A7B6-9BDD9AE58C94}" type="presOf" srcId="{A8596837-D675-43A6-A966-F77216866B40}" destId="{F83E479F-ECE9-4A32-9414-AE7CFD4AD0AC}" srcOrd="1" destOrd="0" presId="urn:microsoft.com/office/officeart/2005/8/layout/pyramid1"/>
    <dgm:cxn modelId="{ECA5BCDB-650D-49C3-981C-EE118FE966F4}" srcId="{469028BD-8BA4-4C36-BE21-72B50CF1C93B}" destId="{7272C7E8-759D-4F2B-84C9-20775DF1A563}" srcOrd="6" destOrd="0" parTransId="{7514E5B7-3838-4441-9A8A-DEE8092396D7}" sibTransId="{B0BE8D48-B6F3-4652-A513-D667DAAEDF12}"/>
    <dgm:cxn modelId="{D57798BB-6EB7-4D7F-AA9F-09995C5A8B10}" type="presOf" srcId="{C9252010-B5ED-43A3-B002-80784C089FF7}" destId="{3B6241AC-0A18-47E6-9978-0A56A5578B96}" srcOrd="1" destOrd="0" presId="urn:microsoft.com/office/officeart/2005/8/layout/pyramid1"/>
    <dgm:cxn modelId="{31D46B8A-C110-46A3-A885-278B5BB92830}" type="presOf" srcId="{ACE50318-39D0-4D63-977F-D8E261F65A50}" destId="{6D426924-6FC3-4C93-AB0C-A75C2C6EFA05}" srcOrd="1" destOrd="0" presId="urn:microsoft.com/office/officeart/2005/8/layout/pyramid1"/>
    <dgm:cxn modelId="{69FB6F99-F3BC-4151-BB2C-EDC9F4E44BDE}" srcId="{469028BD-8BA4-4C36-BE21-72B50CF1C93B}" destId="{03F8CFF6-8C57-4B43-8917-5A1884F963C5}" srcOrd="0" destOrd="0" parTransId="{A4ECFA23-BBD5-450A-B7E0-CF02FE408E93}" sibTransId="{027EB7A7-8A27-4220-B66C-C5C62609B320}"/>
    <dgm:cxn modelId="{FF1BF11D-2809-46F8-8D35-70E708602798}" srcId="{469028BD-8BA4-4C36-BE21-72B50CF1C93B}" destId="{ACE50318-39D0-4D63-977F-D8E261F65A50}" srcOrd="2" destOrd="0" parTransId="{30528EB7-7EB4-4D66-B1F6-D76C0A49BF21}" sibTransId="{D7F4BE24-526C-475C-97E5-02F19AAAEEF3}"/>
    <dgm:cxn modelId="{A8FE7970-B704-4DBC-A00A-D631C9534D4C}" type="presOf" srcId="{7912C954-8DB2-4051-9BE6-946BBD0D57B7}" destId="{9DEE47A8-71C5-4AA7-9CA7-83EF92BADEE9}" srcOrd="0" destOrd="0" presId="urn:microsoft.com/office/officeart/2005/8/layout/pyramid1"/>
    <dgm:cxn modelId="{74F7B667-1966-4A55-AEA1-A44DBECA2216}" type="presOf" srcId="{59CA0935-197B-4BD3-8CC0-20B82BC6DF8C}" destId="{BFBCF138-9EE4-4DCD-B848-AD7229B91857}" srcOrd="1" destOrd="0" presId="urn:microsoft.com/office/officeart/2005/8/layout/pyramid1"/>
    <dgm:cxn modelId="{E0699E7F-9E9D-4869-97F0-837BB8516A9A}" type="presOf" srcId="{D7873F29-43E7-403D-A7F7-7A3259D9A076}" destId="{D6E43881-0FAB-43EA-8EB2-8508CFBBA9F1}" srcOrd="0" destOrd="0" presId="urn:microsoft.com/office/officeart/2005/8/layout/pyramid1"/>
    <dgm:cxn modelId="{EE23C154-E110-40CC-8662-66D7E48F1D4D}" type="presOf" srcId="{7912C954-8DB2-4051-9BE6-946BBD0D57B7}" destId="{22C38A00-C3D1-4A0A-A71B-6BD14B0F1517}" srcOrd="1" destOrd="0" presId="urn:microsoft.com/office/officeart/2005/8/layout/pyramid1"/>
    <dgm:cxn modelId="{F9756F2C-93E7-4F6B-AED0-C3EFDF3A0DFE}" type="presParOf" srcId="{155A2052-3461-4003-A545-12C855543ADE}" destId="{B13A8506-88A5-485B-BEBF-6E5557BC09DA}" srcOrd="0" destOrd="0" presId="urn:microsoft.com/office/officeart/2005/8/layout/pyramid1"/>
    <dgm:cxn modelId="{19D00628-A992-469F-85B2-AE3DCFCA988F}" type="presParOf" srcId="{B13A8506-88A5-485B-BEBF-6E5557BC09DA}" destId="{B4FD33FE-D596-4053-8B19-6E4766319372}" srcOrd="0" destOrd="0" presId="urn:microsoft.com/office/officeart/2005/8/layout/pyramid1"/>
    <dgm:cxn modelId="{50C3DD16-1CCF-4326-B700-FA76D27378CE}" type="presParOf" srcId="{B13A8506-88A5-485B-BEBF-6E5557BC09DA}" destId="{0F3C8C68-CE85-4BA4-B50F-2E9E04772543}" srcOrd="1" destOrd="0" presId="urn:microsoft.com/office/officeart/2005/8/layout/pyramid1"/>
    <dgm:cxn modelId="{3CB6AE88-FE82-4E58-92A4-7B4D38776970}" type="presParOf" srcId="{155A2052-3461-4003-A545-12C855543ADE}" destId="{BAD63C29-11C1-4C0D-8231-5E94AD0399EF}" srcOrd="1" destOrd="0" presId="urn:microsoft.com/office/officeart/2005/8/layout/pyramid1"/>
    <dgm:cxn modelId="{6AFE7EAF-3A60-438B-8BC2-9BB7EF662B60}" type="presParOf" srcId="{BAD63C29-11C1-4C0D-8231-5E94AD0399EF}" destId="{CEA74577-3B90-4166-9F11-57430081EF23}" srcOrd="0" destOrd="0" presId="urn:microsoft.com/office/officeart/2005/8/layout/pyramid1"/>
    <dgm:cxn modelId="{836C9828-CD49-452C-A201-6858BEEB93AE}" type="presParOf" srcId="{BAD63C29-11C1-4C0D-8231-5E94AD0399EF}" destId="{F83E479F-ECE9-4A32-9414-AE7CFD4AD0AC}" srcOrd="1" destOrd="0" presId="urn:microsoft.com/office/officeart/2005/8/layout/pyramid1"/>
    <dgm:cxn modelId="{B2C3B2BF-FE23-4197-9410-6E1410C000D8}" type="presParOf" srcId="{155A2052-3461-4003-A545-12C855543ADE}" destId="{3E8E978C-C394-49BF-B5F1-03F2944BCC91}" srcOrd="2" destOrd="0" presId="urn:microsoft.com/office/officeart/2005/8/layout/pyramid1"/>
    <dgm:cxn modelId="{CB122EEA-92E9-400D-BE32-2849C1951488}" type="presParOf" srcId="{3E8E978C-C394-49BF-B5F1-03F2944BCC91}" destId="{6FACB001-0403-4096-B338-F4874839DB1A}" srcOrd="0" destOrd="0" presId="urn:microsoft.com/office/officeart/2005/8/layout/pyramid1"/>
    <dgm:cxn modelId="{CD6BA132-939F-47F8-BDAA-B3005FB528D4}" type="presParOf" srcId="{3E8E978C-C394-49BF-B5F1-03F2944BCC91}" destId="{6D426924-6FC3-4C93-AB0C-A75C2C6EFA05}" srcOrd="1" destOrd="0" presId="urn:microsoft.com/office/officeart/2005/8/layout/pyramid1"/>
    <dgm:cxn modelId="{D9D36C2C-C2CA-43C3-9560-D9F0DF3994AE}" type="presParOf" srcId="{155A2052-3461-4003-A545-12C855543ADE}" destId="{44842D3C-E7C6-4532-98F6-D70A87EDE6AD}" srcOrd="3" destOrd="0" presId="urn:microsoft.com/office/officeart/2005/8/layout/pyramid1"/>
    <dgm:cxn modelId="{8E5CC2C2-B7BB-44C4-B388-3793332F0BC6}" type="presParOf" srcId="{44842D3C-E7C6-4532-98F6-D70A87EDE6AD}" destId="{98785EC1-F108-4CA2-9F06-E15CF7A2A6E0}" srcOrd="0" destOrd="0" presId="urn:microsoft.com/office/officeart/2005/8/layout/pyramid1"/>
    <dgm:cxn modelId="{610DD5C6-3D2E-43DB-9003-2E476B769E90}" type="presParOf" srcId="{44842D3C-E7C6-4532-98F6-D70A87EDE6AD}" destId="{BFBCF138-9EE4-4DCD-B848-AD7229B91857}" srcOrd="1" destOrd="0" presId="urn:microsoft.com/office/officeart/2005/8/layout/pyramid1"/>
    <dgm:cxn modelId="{B3162582-3CD5-475E-AE81-0CCBEA33BB71}" type="presParOf" srcId="{155A2052-3461-4003-A545-12C855543ADE}" destId="{22DA704A-CFC4-4B6E-B866-39870443CC59}" srcOrd="4" destOrd="0" presId="urn:microsoft.com/office/officeart/2005/8/layout/pyramid1"/>
    <dgm:cxn modelId="{FD049CEB-5BC4-4682-AFA2-046411BFC217}" type="presParOf" srcId="{22DA704A-CFC4-4B6E-B866-39870443CC59}" destId="{0226C97E-0488-41CD-A19A-BAB7E8C09CE9}" srcOrd="0" destOrd="0" presId="urn:microsoft.com/office/officeart/2005/8/layout/pyramid1"/>
    <dgm:cxn modelId="{9B5AF25E-3C62-4BFA-A8A3-95CFF6B9DFB8}" type="presParOf" srcId="{22DA704A-CFC4-4B6E-B866-39870443CC59}" destId="{3B6241AC-0A18-47E6-9978-0A56A5578B96}" srcOrd="1" destOrd="0" presId="urn:microsoft.com/office/officeart/2005/8/layout/pyramid1"/>
    <dgm:cxn modelId="{4E8117DC-1D71-4A30-92A5-2D18B5412D4C}" type="presParOf" srcId="{155A2052-3461-4003-A545-12C855543ADE}" destId="{6AC7FE86-2917-4348-9238-3428ECF2B5E6}" srcOrd="5" destOrd="0" presId="urn:microsoft.com/office/officeart/2005/8/layout/pyramid1"/>
    <dgm:cxn modelId="{E1B7359A-6A97-44CA-AC2E-3B1ACD70EA2E}" type="presParOf" srcId="{6AC7FE86-2917-4348-9238-3428ECF2B5E6}" destId="{D6E43881-0FAB-43EA-8EB2-8508CFBBA9F1}" srcOrd="0" destOrd="0" presId="urn:microsoft.com/office/officeart/2005/8/layout/pyramid1"/>
    <dgm:cxn modelId="{703131E1-9152-402D-ADB1-6FB3BB5F272F}" type="presParOf" srcId="{6AC7FE86-2917-4348-9238-3428ECF2B5E6}" destId="{4CBDF859-52EA-4964-A9EA-C6C5AF7BF51C}" srcOrd="1" destOrd="0" presId="urn:microsoft.com/office/officeart/2005/8/layout/pyramid1"/>
    <dgm:cxn modelId="{E17EE048-57BE-40FB-B948-719B060A7709}" type="presParOf" srcId="{155A2052-3461-4003-A545-12C855543ADE}" destId="{CFFF1734-36FD-481F-93F7-2FF235629FB6}" srcOrd="6" destOrd="0" presId="urn:microsoft.com/office/officeart/2005/8/layout/pyramid1"/>
    <dgm:cxn modelId="{5A4AB04D-482E-4899-866C-7CDA641CA76A}" type="presParOf" srcId="{CFFF1734-36FD-481F-93F7-2FF235629FB6}" destId="{6C5A365F-9B45-4392-B04B-8FEB8E719F55}" srcOrd="0" destOrd="0" presId="urn:microsoft.com/office/officeart/2005/8/layout/pyramid1"/>
    <dgm:cxn modelId="{6C2B6AB6-AA23-4319-932D-2E0B82CA46F3}" type="presParOf" srcId="{CFFF1734-36FD-481F-93F7-2FF235629FB6}" destId="{E132CD42-BFB5-4374-BDF7-285560CB4672}" srcOrd="1" destOrd="0" presId="urn:microsoft.com/office/officeart/2005/8/layout/pyramid1"/>
    <dgm:cxn modelId="{708380F9-9F6C-47A6-B683-D189F6E68443}" type="presParOf" srcId="{155A2052-3461-4003-A545-12C855543ADE}" destId="{9FAF5E8E-3DD1-47A6-8347-F6CFC2123D79}" srcOrd="7" destOrd="0" presId="urn:microsoft.com/office/officeart/2005/8/layout/pyramid1"/>
    <dgm:cxn modelId="{68656BFD-E90C-4D5E-A264-AEAF9D8399C1}" type="presParOf" srcId="{9FAF5E8E-3DD1-47A6-8347-F6CFC2123D79}" destId="{9DEE47A8-71C5-4AA7-9CA7-83EF92BADEE9}" srcOrd="0" destOrd="0" presId="urn:microsoft.com/office/officeart/2005/8/layout/pyramid1"/>
    <dgm:cxn modelId="{F7B280DA-EBC8-4875-916C-C3E521B2F4D3}" type="presParOf" srcId="{9FAF5E8E-3DD1-47A6-8347-F6CFC2123D79}" destId="{22C38A00-C3D1-4A0A-A71B-6BD14B0F151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D33FE-D596-4053-8B19-6E4766319372}">
      <dsp:nvSpPr>
        <dsp:cNvPr id="0" name=""/>
        <dsp:cNvSpPr/>
      </dsp:nvSpPr>
      <dsp:spPr>
        <a:xfrm>
          <a:off x="1865822" y="0"/>
          <a:ext cx="605359" cy="493309"/>
        </a:xfrm>
        <a:prstGeom prst="trapezoid">
          <a:avLst>
            <a:gd name="adj" fmla="val 6352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1100" kern="120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Zviedru valoda</a:t>
          </a:r>
        </a:p>
      </dsp:txBody>
      <dsp:txXfrm>
        <a:off x="1865822" y="0"/>
        <a:ext cx="605359" cy="493309"/>
      </dsp:txXfrm>
    </dsp:sp>
    <dsp:sp modelId="{CEA74577-3B90-4166-9F11-57430081EF23}">
      <dsp:nvSpPr>
        <dsp:cNvPr id="0" name=""/>
        <dsp:cNvSpPr/>
      </dsp:nvSpPr>
      <dsp:spPr>
        <a:xfrm>
          <a:off x="1590119" y="493309"/>
          <a:ext cx="1156764" cy="417207"/>
        </a:xfrm>
        <a:prstGeom prst="trapezoid">
          <a:avLst>
            <a:gd name="adj" fmla="val 6352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Franču valoda</a:t>
          </a:r>
        </a:p>
      </dsp:txBody>
      <dsp:txXfrm>
        <a:off x="1792553" y="493309"/>
        <a:ext cx="751896" cy="417207"/>
      </dsp:txXfrm>
    </dsp:sp>
    <dsp:sp modelId="{6FACB001-0403-4096-B338-F4874839DB1A}">
      <dsp:nvSpPr>
        <dsp:cNvPr id="0" name=""/>
        <dsp:cNvSpPr/>
      </dsp:nvSpPr>
      <dsp:spPr>
        <a:xfrm>
          <a:off x="1325099" y="910517"/>
          <a:ext cx="1686804" cy="417207"/>
        </a:xfrm>
        <a:prstGeom prst="trapezoid">
          <a:avLst>
            <a:gd name="adj" fmla="val 6352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Ukraiņu valoda</a:t>
          </a:r>
        </a:p>
      </dsp:txBody>
      <dsp:txXfrm>
        <a:off x="1620290" y="910517"/>
        <a:ext cx="1096422" cy="417207"/>
      </dsp:txXfrm>
    </dsp:sp>
    <dsp:sp modelId="{98785EC1-F108-4CA2-9F06-E15CF7A2A6E0}">
      <dsp:nvSpPr>
        <dsp:cNvPr id="0" name=""/>
        <dsp:cNvSpPr/>
      </dsp:nvSpPr>
      <dsp:spPr>
        <a:xfrm>
          <a:off x="1051788" y="1327724"/>
          <a:ext cx="2216844" cy="417207"/>
        </a:xfrm>
        <a:prstGeom prst="trapezoid">
          <a:avLst>
            <a:gd name="adj" fmla="val 6352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Lietuviešu valoda</a:t>
          </a:r>
        </a:p>
      </dsp:txBody>
      <dsp:txXfrm>
        <a:off x="1439736" y="1327724"/>
        <a:ext cx="1440948" cy="417207"/>
      </dsp:txXfrm>
    </dsp:sp>
    <dsp:sp modelId="{0226C97E-0488-41CD-A19A-BAB7E8C09CE9}">
      <dsp:nvSpPr>
        <dsp:cNvPr id="0" name=""/>
        <dsp:cNvSpPr/>
      </dsp:nvSpPr>
      <dsp:spPr>
        <a:xfrm>
          <a:off x="795059" y="1744931"/>
          <a:ext cx="2746884" cy="417207"/>
        </a:xfrm>
        <a:prstGeom prst="trapezoid">
          <a:avLst>
            <a:gd name="adj" fmla="val 6352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Vācu valoda</a:t>
          </a:r>
        </a:p>
      </dsp:txBody>
      <dsp:txXfrm>
        <a:off x="1275764" y="1744931"/>
        <a:ext cx="1785474" cy="417207"/>
      </dsp:txXfrm>
    </dsp:sp>
    <dsp:sp modelId="{D6E43881-0FAB-43EA-8EB2-8508CFBBA9F1}">
      <dsp:nvSpPr>
        <dsp:cNvPr id="0" name=""/>
        <dsp:cNvSpPr/>
      </dsp:nvSpPr>
      <dsp:spPr>
        <a:xfrm>
          <a:off x="530039" y="2162138"/>
          <a:ext cx="3276924" cy="417207"/>
        </a:xfrm>
        <a:prstGeom prst="trapezoid">
          <a:avLst>
            <a:gd name="adj" fmla="val 6352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Angļu valoda</a:t>
          </a:r>
        </a:p>
      </dsp:txBody>
      <dsp:txXfrm>
        <a:off x="1103501" y="2162138"/>
        <a:ext cx="2130000" cy="417207"/>
      </dsp:txXfrm>
    </dsp:sp>
    <dsp:sp modelId="{6C5A365F-9B45-4392-B04B-8FEB8E719F55}">
      <dsp:nvSpPr>
        <dsp:cNvPr id="0" name=""/>
        <dsp:cNvSpPr/>
      </dsp:nvSpPr>
      <dsp:spPr>
        <a:xfrm>
          <a:off x="265019" y="2579345"/>
          <a:ext cx="3806964" cy="417207"/>
        </a:xfrm>
        <a:prstGeom prst="trapezoid">
          <a:avLst>
            <a:gd name="adj" fmla="val 6352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Krievu valoda</a:t>
          </a:r>
        </a:p>
      </dsp:txBody>
      <dsp:txXfrm>
        <a:off x="931238" y="2579345"/>
        <a:ext cx="2474526" cy="417207"/>
      </dsp:txXfrm>
    </dsp:sp>
    <dsp:sp modelId="{9DEE47A8-71C5-4AA7-9CA7-83EF92BADEE9}">
      <dsp:nvSpPr>
        <dsp:cNvPr id="0" name=""/>
        <dsp:cNvSpPr/>
      </dsp:nvSpPr>
      <dsp:spPr>
        <a:xfrm>
          <a:off x="0" y="2996552"/>
          <a:ext cx="4337004" cy="417207"/>
        </a:xfrm>
        <a:prstGeom prst="trapezoid">
          <a:avLst>
            <a:gd name="adj" fmla="val 6352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Latviešu valoda</a:t>
          </a:r>
        </a:p>
      </dsp:txBody>
      <dsp:txXfrm>
        <a:off x="758975" y="2996552"/>
        <a:ext cx="2819052" cy="417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9054461" cy="2541431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Language as a Value: </a:t>
            </a:r>
            <a:r>
              <a:rPr lang="lv-LV" sz="4400" b="1" dirty="0"/>
              <a:t/>
            </a:r>
            <a:br>
              <a:rPr lang="lv-LV" sz="4400" b="1" dirty="0"/>
            </a:br>
            <a:r>
              <a:rPr lang="en-US" sz="4400" b="1" dirty="0"/>
              <a:t>from </a:t>
            </a:r>
            <a:r>
              <a:rPr lang="en-US" sz="4400" b="1" dirty="0" err="1"/>
              <a:t>Languaging</a:t>
            </a:r>
            <a:r>
              <a:rPr lang="en-US" sz="4400" b="1" dirty="0"/>
              <a:t> to </a:t>
            </a:r>
            <a:r>
              <a:rPr lang="en-US" sz="4400" b="1" dirty="0" err="1"/>
              <a:t>Translanguaging</a:t>
            </a:r>
            <a:r>
              <a:rPr lang="en-US" sz="4400" b="1" dirty="0"/>
              <a:t> in a Multilingual Society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2442" y="3696667"/>
            <a:ext cx="8984791" cy="1598144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lv-LV" b="1" dirty="0"/>
              <a:t>Prof. Sanita Lazdiņa</a:t>
            </a:r>
          </a:p>
          <a:p>
            <a:pPr algn="r"/>
            <a:endParaRPr lang="lv-LV" b="1" dirty="0"/>
          </a:p>
          <a:p>
            <a:pPr algn="r"/>
            <a:r>
              <a:rPr lang="en-US" dirty="0"/>
              <a:t>R</a:t>
            </a:r>
            <a:r>
              <a:rPr lang="lv-LV" dirty="0"/>
              <a:t>ē</a:t>
            </a:r>
            <a:r>
              <a:rPr lang="en-US" dirty="0" err="1"/>
              <a:t>zekne</a:t>
            </a:r>
            <a:r>
              <a:rPr lang="en-US" dirty="0"/>
              <a:t> Academy of Technologies,</a:t>
            </a:r>
            <a:r>
              <a:rPr lang="lv-LV" dirty="0"/>
              <a:t> </a:t>
            </a:r>
            <a:r>
              <a:rPr lang="lv-LV" dirty="0" err="1"/>
              <a:t>rēzekne</a:t>
            </a:r>
            <a:r>
              <a:rPr lang="lv-LV" dirty="0"/>
              <a:t> </a:t>
            </a:r>
          </a:p>
          <a:p>
            <a:pPr algn="r"/>
            <a:r>
              <a:rPr lang="en-US" dirty="0"/>
              <a:t> National Centre for Education in Latvia</a:t>
            </a:r>
            <a:r>
              <a:rPr lang="lv-LV" dirty="0"/>
              <a:t>, </a:t>
            </a:r>
            <a:r>
              <a:rPr lang="lv-LV" dirty="0" err="1"/>
              <a:t>rīga</a:t>
            </a:r>
            <a:endParaRPr lang="en-US" dirty="0"/>
          </a:p>
          <a:p>
            <a:pPr algn="r"/>
            <a:endParaRPr lang="en-US" b="1" dirty="0"/>
          </a:p>
        </p:txBody>
      </p:sp>
      <p:pic>
        <p:nvPicPr>
          <p:cNvPr id="4" name="Picture 3" descr="E:\LiepU_projekts\VPP LV logo jpg.jpg">
            <a:extLst>
              <a:ext uri="{FF2B5EF4-FFF2-40B4-BE49-F238E27FC236}">
                <a16:creationId xmlns:a16="http://schemas.microsoft.com/office/drawing/2014/main" id="{A5C8F89A-BFD2-4D95-A477-DD0CBEA0B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7017" b="13713"/>
          <a:stretch/>
        </p:blipFill>
        <p:spPr bwMode="auto">
          <a:xfrm>
            <a:off x="0" y="4791622"/>
            <a:ext cx="3640183" cy="1317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1253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6" y="-292761"/>
            <a:ext cx="10805351" cy="1049235"/>
          </a:xfrm>
        </p:spPr>
        <p:txBody>
          <a:bodyPr>
            <a:normAutofit/>
          </a:bodyPr>
          <a:lstStyle/>
          <a:p>
            <a:r>
              <a:rPr lang="lv-LV" sz="2800" b="1" dirty="0"/>
              <a:t>2.2 </a:t>
            </a:r>
            <a:r>
              <a:rPr lang="lv-LV" sz="2800" b="1" dirty="0" err="1"/>
              <a:t>Language</a:t>
            </a:r>
            <a:r>
              <a:rPr lang="lv-LV" sz="2800" b="1" dirty="0"/>
              <a:t> </a:t>
            </a:r>
            <a:r>
              <a:rPr lang="lv-LV" sz="2800" b="1" dirty="0" err="1"/>
              <a:t>Ideologies</a:t>
            </a:r>
            <a:r>
              <a:rPr lang="lv-LV" sz="2800" b="1" dirty="0"/>
              <a:t>, </a:t>
            </a:r>
            <a:r>
              <a:rPr lang="lv-LV" sz="2800" b="1" dirty="0" err="1"/>
              <a:t>Beliefs</a:t>
            </a:r>
            <a:r>
              <a:rPr lang="lv-LV" sz="2800" b="1" dirty="0"/>
              <a:t>, </a:t>
            </a:r>
            <a:r>
              <a:rPr lang="lv-LV" sz="2800" b="1" dirty="0" err="1"/>
              <a:t>Attitudes</a:t>
            </a:r>
            <a:r>
              <a:rPr lang="lv-LV" sz="2800" b="1" dirty="0"/>
              <a:t> (</a:t>
            </a:r>
            <a:r>
              <a:rPr lang="lv-LV" sz="2800" b="1" dirty="0" err="1"/>
              <a:t>Diverse</a:t>
            </a:r>
            <a:r>
              <a:rPr lang="lv-LV" sz="2800" b="1" dirty="0"/>
              <a:t> </a:t>
            </a:r>
            <a:r>
              <a:rPr lang="lv-LV" sz="2800" b="1" dirty="0" err="1"/>
              <a:t>Perspectives</a:t>
            </a:r>
            <a:r>
              <a:rPr lang="lv-LV" sz="2800" b="1" dirty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696" y="959836"/>
            <a:ext cx="10511530" cy="4334231"/>
          </a:xfrm>
        </p:spPr>
        <p:txBody>
          <a:bodyPr>
            <a:noAutofit/>
          </a:bodyPr>
          <a:lstStyle/>
          <a:p>
            <a:r>
              <a:rPr lang="lv-LV" sz="2200" dirty="0" err="1"/>
              <a:t>Some</a:t>
            </a:r>
            <a:r>
              <a:rPr lang="lv-LV" sz="2200" dirty="0"/>
              <a:t> </a:t>
            </a:r>
            <a:r>
              <a:rPr lang="lv-LV" sz="2200" dirty="0" err="1"/>
              <a:t>examples</a:t>
            </a:r>
            <a:r>
              <a:rPr lang="lv-LV" sz="2200" dirty="0"/>
              <a:t> </a:t>
            </a:r>
            <a:r>
              <a:rPr lang="lv-LV" sz="2200" dirty="0" err="1"/>
              <a:t>from</a:t>
            </a:r>
            <a:r>
              <a:rPr lang="lv-LV" sz="2200" dirty="0"/>
              <a:t> </a:t>
            </a:r>
            <a:r>
              <a:rPr lang="lv-LV" sz="2200" dirty="0" err="1"/>
              <a:t>focus</a:t>
            </a:r>
            <a:r>
              <a:rPr lang="lv-LV" sz="2200" dirty="0"/>
              <a:t> </a:t>
            </a:r>
            <a:r>
              <a:rPr lang="lv-LV" sz="2200" dirty="0" err="1"/>
              <a:t>group</a:t>
            </a:r>
            <a:r>
              <a:rPr lang="lv-LV" sz="2200" dirty="0"/>
              <a:t> </a:t>
            </a:r>
            <a:r>
              <a:rPr lang="lv-LV" sz="2200" dirty="0" err="1"/>
              <a:t>interviews</a:t>
            </a:r>
            <a:r>
              <a:rPr lang="lv-LV" sz="2200" dirty="0"/>
              <a:t> </a:t>
            </a:r>
            <a:r>
              <a:rPr lang="lv-LV" sz="2200" dirty="0" err="1"/>
              <a:t>regarding</a:t>
            </a:r>
            <a:r>
              <a:rPr lang="lv-LV" sz="2200" dirty="0"/>
              <a:t> </a:t>
            </a:r>
            <a:r>
              <a:rPr lang="lv-LV" sz="2200" dirty="0" err="1"/>
              <a:t>the</a:t>
            </a:r>
            <a:r>
              <a:rPr lang="lv-LV" sz="2200" dirty="0"/>
              <a:t> </a:t>
            </a:r>
            <a:r>
              <a:rPr lang="lv-LV" sz="2200" dirty="0" err="1"/>
              <a:t>co-existence</a:t>
            </a:r>
            <a:r>
              <a:rPr lang="lv-LV" sz="2200" dirty="0"/>
              <a:t> </a:t>
            </a:r>
            <a:r>
              <a:rPr lang="lv-LV" sz="2200" dirty="0" err="1"/>
              <a:t>of</a:t>
            </a:r>
            <a:r>
              <a:rPr lang="lv-LV" sz="2200" dirty="0"/>
              <a:t> </a:t>
            </a:r>
            <a:r>
              <a:rPr lang="lv-LV" sz="2200" dirty="0" err="1"/>
              <a:t>languages</a:t>
            </a:r>
            <a:r>
              <a:rPr lang="lv-LV" sz="2200" dirty="0"/>
              <a:t> </a:t>
            </a:r>
            <a:r>
              <a:rPr lang="lv-LV" sz="2200" dirty="0" err="1"/>
              <a:t>and</a:t>
            </a:r>
            <a:r>
              <a:rPr lang="lv-LV" sz="2200" dirty="0"/>
              <a:t> </a:t>
            </a:r>
            <a:r>
              <a:rPr lang="lv-LV" sz="2200" dirty="0" err="1"/>
              <a:t>cultures</a:t>
            </a:r>
            <a:endParaRPr lang="lv-LV" sz="2200" dirty="0"/>
          </a:p>
          <a:p>
            <a:r>
              <a:rPr lang="lv-LV" sz="2200" dirty="0" err="1"/>
              <a:t>Research</a:t>
            </a:r>
            <a:r>
              <a:rPr lang="lv-LV" sz="2200" dirty="0"/>
              <a:t> </a:t>
            </a:r>
            <a:r>
              <a:rPr lang="lv-LV" sz="2200" dirty="0" err="1"/>
              <a:t>project</a:t>
            </a:r>
            <a:r>
              <a:rPr lang="lv-LV" sz="2200" dirty="0"/>
              <a:t>, </a:t>
            </a:r>
            <a:r>
              <a:rPr lang="lv-LV" sz="2200" dirty="0" err="1"/>
              <a:t>Latvian</a:t>
            </a:r>
            <a:r>
              <a:rPr lang="lv-LV" sz="2200" dirty="0"/>
              <a:t> </a:t>
            </a:r>
            <a:r>
              <a:rPr lang="lv-LV" sz="2200" dirty="0" err="1"/>
              <a:t>Language</a:t>
            </a:r>
            <a:r>
              <a:rPr lang="lv-LV" sz="2200" dirty="0"/>
              <a:t> </a:t>
            </a:r>
            <a:r>
              <a:rPr lang="lv-LV" sz="2200" dirty="0" err="1"/>
              <a:t>Agency</a:t>
            </a:r>
            <a:r>
              <a:rPr lang="lv-LV" sz="2200" dirty="0"/>
              <a:t>, 2017-2020</a:t>
            </a:r>
          </a:p>
          <a:p>
            <a:pPr marL="0" indent="0">
              <a:buNone/>
            </a:pPr>
            <a:endParaRPr lang="lv-LV" sz="2200" dirty="0"/>
          </a:p>
          <a:p>
            <a:pPr marL="0" indent="0">
              <a:buNone/>
            </a:pPr>
            <a:r>
              <a:rPr lang="lv-LV" sz="2200" dirty="0" err="1"/>
              <a:t>Pupils</a:t>
            </a:r>
            <a:r>
              <a:rPr lang="lv-LV" sz="2200" dirty="0"/>
              <a:t>’ </a:t>
            </a:r>
            <a:r>
              <a:rPr lang="lv-LV" sz="2200" dirty="0" err="1"/>
              <a:t>perspectives</a:t>
            </a:r>
            <a:r>
              <a:rPr lang="lv-LV" sz="2200" dirty="0"/>
              <a:t> (</a:t>
            </a:r>
            <a:r>
              <a:rPr lang="lv-LV" sz="2200" dirty="0" err="1"/>
              <a:t>examples</a:t>
            </a:r>
            <a:r>
              <a:rPr lang="lv-LV" sz="2200" dirty="0"/>
              <a:t>):</a:t>
            </a:r>
          </a:p>
          <a:p>
            <a:pPr marL="0" indent="0">
              <a:buNone/>
            </a:pPr>
            <a:r>
              <a:rPr lang="lv-LV" sz="2200" i="1" dirty="0"/>
              <a:t>1. </a:t>
            </a:r>
            <a:r>
              <a:rPr lang="en-US" sz="2200" i="1" dirty="0"/>
              <a:t>(..) Then it is not allowed to </a:t>
            </a:r>
            <a:r>
              <a:rPr lang="lv-LV" sz="2200" i="1" dirty="0" err="1"/>
              <a:t>mention</a:t>
            </a:r>
            <a:r>
              <a:rPr lang="lv-LV" sz="2200" i="1" dirty="0"/>
              <a:t> </a:t>
            </a:r>
            <a:r>
              <a:rPr lang="en-US" sz="2200" i="1" dirty="0"/>
              <a:t>foreign films in writing</a:t>
            </a:r>
            <a:r>
              <a:rPr lang="lv-LV" sz="2200" i="1" dirty="0"/>
              <a:t> </a:t>
            </a:r>
            <a:r>
              <a:rPr lang="lv-LV" sz="2200" i="1" dirty="0" err="1"/>
              <a:t>argumentative</a:t>
            </a:r>
            <a:r>
              <a:rPr lang="lv-LV" sz="2200" i="1" dirty="0"/>
              <a:t> </a:t>
            </a:r>
            <a:r>
              <a:rPr lang="lv-LV" sz="2200" i="1" dirty="0" err="1"/>
              <a:t>essays</a:t>
            </a:r>
            <a:r>
              <a:rPr lang="en-US" sz="2200" i="1" dirty="0"/>
              <a:t>. We are already writing in Latvian, and I think if there </a:t>
            </a:r>
            <a:r>
              <a:rPr lang="lv-LV" sz="2200" i="1" dirty="0"/>
              <a:t>i</a:t>
            </a:r>
            <a:r>
              <a:rPr lang="en-US" sz="2200" i="1" dirty="0"/>
              <a:t>s a good idea in that movie that could be used as an argument - why not. But no. </a:t>
            </a:r>
            <a:endParaRPr lang="lv-LV" sz="2200" i="1" dirty="0"/>
          </a:p>
          <a:p>
            <a:pPr marL="0" indent="0">
              <a:buNone/>
            </a:pPr>
            <a:r>
              <a:rPr lang="lv-LV" sz="2200" i="1" dirty="0"/>
              <a:t>2. </a:t>
            </a:r>
            <a:r>
              <a:rPr lang="en-US" sz="2200" i="1" dirty="0"/>
              <a:t>And then there is the thing like, when comparing the 9th and 12th grade exams, I remember that in 9th grade the talking part was all taught - questions, answers, all taught. There was no test for how you could respond in real life</a:t>
            </a:r>
            <a:r>
              <a:rPr lang="lv-LV" sz="2200" i="1" dirty="0"/>
              <a:t> </a:t>
            </a:r>
            <a:r>
              <a:rPr lang="lv-LV" sz="2200" dirty="0"/>
              <a:t>(Rīga, </a:t>
            </a:r>
            <a:r>
              <a:rPr lang="lv-LV" sz="2200" dirty="0" err="1"/>
              <a:t>May</a:t>
            </a:r>
            <a:r>
              <a:rPr lang="lv-LV" sz="2200" dirty="0"/>
              <a:t> 2019)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54244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929" y="203628"/>
            <a:ext cx="10812071" cy="658521"/>
          </a:xfrm>
        </p:spPr>
        <p:txBody>
          <a:bodyPr>
            <a:normAutofit/>
          </a:bodyPr>
          <a:lstStyle/>
          <a:p>
            <a:r>
              <a:rPr lang="lv-LV" sz="2800" b="1" dirty="0"/>
              <a:t>2.2 </a:t>
            </a:r>
            <a:r>
              <a:rPr lang="lv-LV" sz="2800" b="1" dirty="0" err="1"/>
              <a:t>Language</a:t>
            </a:r>
            <a:r>
              <a:rPr lang="lv-LV" sz="2800" b="1" dirty="0"/>
              <a:t> </a:t>
            </a:r>
            <a:r>
              <a:rPr lang="lv-LV" sz="2800" b="1" dirty="0" err="1"/>
              <a:t>Ideologies</a:t>
            </a:r>
            <a:r>
              <a:rPr lang="lv-LV" sz="2800" b="1" dirty="0"/>
              <a:t>, </a:t>
            </a:r>
            <a:r>
              <a:rPr lang="lv-LV" sz="2800" b="1" dirty="0" err="1"/>
              <a:t>Beliefs</a:t>
            </a:r>
            <a:r>
              <a:rPr lang="lv-LV" sz="2800" b="1" dirty="0"/>
              <a:t>, </a:t>
            </a:r>
            <a:r>
              <a:rPr lang="lv-LV" sz="2800" b="1" dirty="0" err="1"/>
              <a:t>Attitudes</a:t>
            </a:r>
            <a:r>
              <a:rPr lang="lv-LV" sz="2800" b="1" dirty="0"/>
              <a:t> (</a:t>
            </a:r>
            <a:r>
              <a:rPr lang="lv-LV" sz="2800" b="1" dirty="0" err="1"/>
              <a:t>Diverse</a:t>
            </a:r>
            <a:r>
              <a:rPr lang="lv-LV" sz="2800" b="1" dirty="0"/>
              <a:t> </a:t>
            </a:r>
            <a:r>
              <a:rPr lang="lv-LV" sz="2800" b="1" dirty="0" err="1"/>
              <a:t>Perspectives</a:t>
            </a:r>
            <a:r>
              <a:rPr lang="lv-LV" sz="2800" b="1" dirty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696" y="1219200"/>
            <a:ext cx="9520158" cy="4833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200" dirty="0" err="1"/>
              <a:t>Teachers</a:t>
            </a:r>
            <a:r>
              <a:rPr lang="lv-LV" sz="2200" dirty="0"/>
              <a:t>’ </a:t>
            </a:r>
            <a:r>
              <a:rPr lang="lv-LV" sz="2200" dirty="0" err="1"/>
              <a:t>perspectives</a:t>
            </a:r>
            <a:r>
              <a:rPr lang="lv-LV" sz="2200" dirty="0"/>
              <a:t> (</a:t>
            </a:r>
            <a:r>
              <a:rPr lang="lv-LV" sz="2200" dirty="0" err="1"/>
              <a:t>examples</a:t>
            </a:r>
            <a:r>
              <a:rPr lang="lv-LV" sz="2200" dirty="0"/>
              <a:t>):</a:t>
            </a:r>
          </a:p>
          <a:p>
            <a:pPr marL="0" indent="0">
              <a:buNone/>
            </a:pPr>
            <a:r>
              <a:rPr lang="en-US" sz="2200" i="1" dirty="0"/>
              <a:t>(..) these teaching materials are</a:t>
            </a:r>
            <a:r>
              <a:rPr lang="lv-LV" sz="2200" i="1" dirty="0"/>
              <a:t> </a:t>
            </a:r>
            <a:r>
              <a:rPr lang="lv-LV" sz="2200" i="1" dirty="0" err="1"/>
              <a:t>out-dated</a:t>
            </a:r>
            <a:r>
              <a:rPr lang="en-US" sz="2200" i="1" dirty="0"/>
              <a:t>. Absolutely. They </a:t>
            </a:r>
            <a:r>
              <a:rPr lang="lv-LV" sz="2200" i="1" dirty="0"/>
              <a:t>[</a:t>
            </a:r>
            <a:r>
              <a:rPr lang="lv-LV" sz="2200" i="1" dirty="0" err="1"/>
              <a:t>the</a:t>
            </a:r>
            <a:r>
              <a:rPr lang="lv-LV" sz="2200" i="1" dirty="0"/>
              <a:t> students] </a:t>
            </a:r>
            <a:r>
              <a:rPr lang="en-US" sz="2200" i="1" dirty="0"/>
              <a:t>are not interest</a:t>
            </a:r>
            <a:r>
              <a:rPr lang="lv-LV" sz="2200" i="1" dirty="0" err="1"/>
              <a:t>ed</a:t>
            </a:r>
            <a:r>
              <a:rPr lang="en-US" sz="2200" i="1" dirty="0"/>
              <a:t>. They have other interests, needs and priorities. (..) </a:t>
            </a:r>
            <a:r>
              <a:rPr lang="lv-LV" sz="2200" i="1" dirty="0" err="1"/>
              <a:t>Pupils</a:t>
            </a:r>
            <a:r>
              <a:rPr lang="lv-LV" sz="2200" i="1" dirty="0"/>
              <a:t> </a:t>
            </a:r>
            <a:r>
              <a:rPr lang="lv-LV" sz="2200" i="1" dirty="0" err="1"/>
              <a:t>of</a:t>
            </a:r>
            <a:r>
              <a:rPr lang="lv-LV" sz="2200" i="1" dirty="0"/>
              <a:t> 9th </a:t>
            </a:r>
            <a:r>
              <a:rPr lang="lv-LV" sz="2200" i="1" dirty="0" err="1"/>
              <a:t>grade</a:t>
            </a:r>
            <a:r>
              <a:rPr lang="en-US" sz="2200" i="1" dirty="0"/>
              <a:t> are now </a:t>
            </a:r>
            <a:r>
              <a:rPr lang="lv-LV" sz="2200" i="1" dirty="0" err="1"/>
              <a:t>looking</a:t>
            </a:r>
            <a:r>
              <a:rPr lang="lv-LV" sz="2200" i="1" dirty="0"/>
              <a:t> </a:t>
            </a:r>
            <a:r>
              <a:rPr lang="lv-LV" sz="2200" i="1" dirty="0" err="1"/>
              <a:t>at</a:t>
            </a:r>
            <a:r>
              <a:rPr lang="lv-LV" sz="2200" i="1" dirty="0"/>
              <a:t> </a:t>
            </a:r>
            <a:r>
              <a:rPr lang="lv-LV" sz="2200" i="1" dirty="0" err="1"/>
              <a:t>them</a:t>
            </a:r>
            <a:r>
              <a:rPr lang="lv-LV" sz="2200" i="1" dirty="0"/>
              <a:t> [</a:t>
            </a:r>
            <a:r>
              <a:rPr lang="lv-LV" sz="2200" i="1" dirty="0" err="1"/>
              <a:t>the</a:t>
            </a:r>
            <a:r>
              <a:rPr lang="lv-LV" sz="2200" i="1" dirty="0"/>
              <a:t> </a:t>
            </a:r>
            <a:r>
              <a:rPr lang="lv-LV" sz="2200" i="1" dirty="0" err="1"/>
              <a:t>materials</a:t>
            </a:r>
            <a:r>
              <a:rPr lang="lv-LV" sz="2200" i="1" dirty="0"/>
              <a:t>] </a:t>
            </a:r>
            <a:r>
              <a:rPr lang="en-US" sz="2200" i="1" dirty="0"/>
              <a:t>and </a:t>
            </a:r>
            <a:r>
              <a:rPr lang="lv-LV" sz="2200" i="1" dirty="0" err="1"/>
              <a:t>laughing</a:t>
            </a:r>
            <a:r>
              <a:rPr lang="lv-LV" sz="2200" i="1" dirty="0"/>
              <a:t> </a:t>
            </a:r>
            <a:r>
              <a:rPr lang="lv-LV" sz="2200" i="1" dirty="0" err="1"/>
              <a:t>at</a:t>
            </a:r>
            <a:r>
              <a:rPr lang="lv-LV" sz="2200" i="1" dirty="0"/>
              <a:t> </a:t>
            </a:r>
            <a:r>
              <a:rPr lang="en-US" sz="2200" i="1" dirty="0"/>
              <a:t>every page out there. </a:t>
            </a:r>
            <a:r>
              <a:rPr lang="lv-LV" sz="2200" i="1" dirty="0" err="1"/>
              <a:t>The</a:t>
            </a:r>
            <a:r>
              <a:rPr lang="lv-LV" sz="2200" i="1" dirty="0"/>
              <a:t> </a:t>
            </a:r>
            <a:r>
              <a:rPr lang="lv-LV" sz="2200" i="1" dirty="0" err="1"/>
              <a:t>book</a:t>
            </a:r>
            <a:r>
              <a:rPr lang="en-US" sz="2200" i="1" dirty="0"/>
              <a:t> is so childish.</a:t>
            </a:r>
            <a:endParaRPr lang="lv-LV" sz="2200" i="1" dirty="0"/>
          </a:p>
          <a:p>
            <a:pPr marL="0" indent="0">
              <a:buNone/>
            </a:pPr>
            <a:r>
              <a:rPr lang="en-US" sz="2200" i="1" dirty="0"/>
              <a:t>Because those texts </a:t>
            </a:r>
            <a:r>
              <a:rPr lang="lv-LV" sz="2200" i="1" dirty="0"/>
              <a:t>… </a:t>
            </a:r>
            <a:r>
              <a:rPr lang="lv-LV" sz="2200" i="1" dirty="0" err="1"/>
              <a:t>they</a:t>
            </a:r>
            <a:r>
              <a:rPr lang="lv-LV" sz="2200" i="1" dirty="0"/>
              <a:t> [students] </a:t>
            </a:r>
            <a:r>
              <a:rPr lang="lv-LV" sz="2200" i="1" dirty="0" err="1"/>
              <a:t>have</a:t>
            </a:r>
            <a:r>
              <a:rPr lang="en-US" sz="2200" i="1" dirty="0"/>
              <a:t> other need</a:t>
            </a:r>
            <a:r>
              <a:rPr lang="lv-LV" sz="2200" i="1" dirty="0"/>
              <a:t>s</a:t>
            </a:r>
            <a:r>
              <a:rPr lang="en-US" sz="2200" i="1" dirty="0"/>
              <a:t>.</a:t>
            </a:r>
            <a:endParaRPr lang="lv-LV" sz="2200" i="1" dirty="0"/>
          </a:p>
          <a:p>
            <a:pPr marL="0" indent="0">
              <a:buNone/>
            </a:pPr>
            <a:r>
              <a:rPr lang="en-US" sz="2200" i="1" dirty="0"/>
              <a:t>They have outgrown their reading material</a:t>
            </a:r>
            <a:r>
              <a:rPr lang="lv-LV" sz="2200" i="1" dirty="0"/>
              <a:t>s</a:t>
            </a:r>
            <a:r>
              <a:rPr lang="en-US" sz="2200" i="1" dirty="0"/>
              <a:t>. </a:t>
            </a:r>
            <a:r>
              <a:rPr lang="lv-LV" sz="2200" i="1" dirty="0"/>
              <a:t>(…) </a:t>
            </a:r>
            <a:r>
              <a:rPr lang="en-US" sz="2200" i="1" dirty="0"/>
              <a:t>If you look at those books, </a:t>
            </a:r>
            <a:r>
              <a:rPr lang="lv-LV" sz="2200" i="1" dirty="0" err="1"/>
              <a:t>they</a:t>
            </a:r>
            <a:r>
              <a:rPr lang="lv-LV" sz="2200" i="1" dirty="0"/>
              <a:t> </a:t>
            </a:r>
            <a:r>
              <a:rPr lang="lv-LV" sz="2200" i="1" dirty="0" err="1"/>
              <a:t>show</a:t>
            </a:r>
            <a:r>
              <a:rPr lang="lv-LV" sz="2200" i="1" dirty="0"/>
              <a:t> </a:t>
            </a:r>
            <a:r>
              <a:rPr lang="en-US" sz="2200" i="1" dirty="0"/>
              <a:t>the Latvian view of white cloths.</a:t>
            </a:r>
            <a:r>
              <a:rPr lang="lv-LV" sz="2200" i="1" dirty="0"/>
              <a:t> </a:t>
            </a:r>
            <a:r>
              <a:rPr lang="en-US" sz="2200" i="1" dirty="0"/>
              <a:t>It doesn't work.</a:t>
            </a:r>
          </a:p>
        </p:txBody>
      </p:sp>
    </p:spTree>
    <p:extLst>
      <p:ext uri="{BB962C8B-B14F-4D97-AF65-F5344CB8AC3E}">
        <p14:creationId xmlns:p14="http://schemas.microsoft.com/office/powerpoint/2010/main" val="4194427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012" y="261259"/>
            <a:ext cx="9532842" cy="939354"/>
          </a:xfrm>
        </p:spPr>
        <p:txBody>
          <a:bodyPr>
            <a:normAutofit fontScale="90000"/>
          </a:bodyPr>
          <a:lstStyle/>
          <a:p>
            <a:r>
              <a:rPr lang="lv-LV" b="1" dirty="0"/>
              <a:t>2.3 </a:t>
            </a:r>
            <a:r>
              <a:rPr lang="lv-LV" b="1" dirty="0" err="1"/>
              <a:t>Language</a:t>
            </a:r>
            <a:r>
              <a:rPr lang="lv-LV" b="1" dirty="0"/>
              <a:t> </a:t>
            </a:r>
            <a:r>
              <a:rPr lang="lv-LV" b="1" dirty="0" err="1"/>
              <a:t>Practices</a:t>
            </a:r>
            <a:r>
              <a:rPr lang="lv-LV" b="1" dirty="0"/>
              <a:t>: </a:t>
            </a:r>
            <a:r>
              <a:rPr lang="lv-LV" b="1" dirty="0" err="1"/>
              <a:t>Real</a:t>
            </a:r>
            <a:r>
              <a:rPr lang="lv-LV" b="1" dirty="0"/>
              <a:t> </a:t>
            </a:r>
            <a:r>
              <a:rPr lang="lv-LV" b="1" dirty="0" err="1"/>
              <a:t>Life</a:t>
            </a:r>
            <a:r>
              <a:rPr lang="lv-LV" b="1" dirty="0"/>
              <a:t> </a:t>
            </a:r>
            <a:r>
              <a:rPr lang="lv-LV" b="1" dirty="0" err="1"/>
              <a:t>vs</a:t>
            </a:r>
            <a:r>
              <a:rPr lang="lv-LV" b="1" dirty="0"/>
              <a:t>. </a:t>
            </a:r>
            <a:r>
              <a:rPr lang="lv-LV" b="1" dirty="0" err="1"/>
              <a:t>Expectations</a:t>
            </a:r>
            <a:r>
              <a:rPr lang="lv-LV" dirty="0"/>
              <a:t/>
            </a:r>
            <a:br>
              <a:rPr lang="lv-LV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086" y="1200612"/>
            <a:ext cx="9443768" cy="4265733"/>
          </a:xfrm>
        </p:spPr>
        <p:txBody>
          <a:bodyPr/>
          <a:lstStyle/>
          <a:p>
            <a:pPr marL="0" indent="0">
              <a:buNone/>
            </a:pPr>
            <a:r>
              <a:rPr lang="lv-LV" dirty="0" err="1"/>
              <a:t>Example</a:t>
            </a:r>
            <a:r>
              <a:rPr lang="lv-LV" dirty="0"/>
              <a:t> 1 </a:t>
            </a:r>
          </a:p>
          <a:p>
            <a:pPr marL="0" indent="0">
              <a:buNone/>
            </a:pPr>
            <a:r>
              <a:rPr lang="lv-LV" dirty="0" err="1"/>
              <a:t>Bilingual</a:t>
            </a:r>
            <a:r>
              <a:rPr lang="lv-LV" dirty="0"/>
              <a:t> (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German) 7 </a:t>
            </a:r>
            <a:r>
              <a:rPr lang="lv-LV" dirty="0" err="1"/>
              <a:t>years</a:t>
            </a:r>
            <a:r>
              <a:rPr lang="lv-LV" dirty="0"/>
              <a:t> </a:t>
            </a:r>
            <a:r>
              <a:rPr lang="lv-LV" dirty="0" err="1"/>
              <a:t>old</a:t>
            </a:r>
            <a:r>
              <a:rPr lang="lv-LV" dirty="0"/>
              <a:t> </a:t>
            </a:r>
            <a:r>
              <a:rPr lang="lv-LV" dirty="0" err="1"/>
              <a:t>child</a:t>
            </a:r>
            <a:r>
              <a:rPr lang="lv-LV" dirty="0"/>
              <a:t> </a:t>
            </a:r>
            <a:r>
              <a:rPr lang="lv-LV" dirty="0" err="1"/>
              <a:t>writes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name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street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Rīga: Krišjāņa Barona iela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07" y="2763653"/>
            <a:ext cx="6512530" cy="39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84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100" y="-284053"/>
            <a:ext cx="10777236" cy="1049235"/>
          </a:xfrm>
        </p:spPr>
        <p:txBody>
          <a:bodyPr>
            <a:normAutofit/>
          </a:bodyPr>
          <a:lstStyle/>
          <a:p>
            <a:r>
              <a:rPr lang="lv-LV" sz="2800" b="1" dirty="0"/>
              <a:t>2.3 </a:t>
            </a:r>
            <a:r>
              <a:rPr lang="lv-LV" sz="2800" b="1" dirty="0" err="1"/>
              <a:t>Language</a:t>
            </a:r>
            <a:r>
              <a:rPr lang="lv-LV" sz="2800" b="1" dirty="0"/>
              <a:t> </a:t>
            </a:r>
            <a:r>
              <a:rPr lang="lv-LV" sz="2800" b="1" dirty="0" err="1"/>
              <a:t>Practices</a:t>
            </a:r>
            <a:r>
              <a:rPr lang="lv-LV" sz="2800" b="1" dirty="0"/>
              <a:t> </a:t>
            </a:r>
            <a:r>
              <a:rPr lang="lv-LV" sz="2800" b="1" dirty="0" err="1"/>
              <a:t>at</a:t>
            </a:r>
            <a:r>
              <a:rPr lang="lv-LV" sz="2800" b="1" dirty="0"/>
              <a:t> School: </a:t>
            </a:r>
            <a:r>
              <a:rPr lang="lv-LV" sz="2800" b="1" dirty="0" err="1"/>
              <a:t>Real</a:t>
            </a:r>
            <a:r>
              <a:rPr lang="lv-LV" sz="2800" b="1" dirty="0"/>
              <a:t> </a:t>
            </a:r>
            <a:r>
              <a:rPr lang="lv-LV" sz="2800" b="1" dirty="0" err="1"/>
              <a:t>Life</a:t>
            </a:r>
            <a:r>
              <a:rPr lang="lv-LV" sz="2800" b="1" dirty="0"/>
              <a:t> </a:t>
            </a:r>
            <a:r>
              <a:rPr lang="lv-LV" sz="2800" b="1" dirty="0" err="1"/>
              <a:t>vs</a:t>
            </a:r>
            <a:r>
              <a:rPr lang="lv-LV" sz="2800" b="1" dirty="0"/>
              <a:t>. </a:t>
            </a:r>
            <a:r>
              <a:rPr lang="lv-LV" sz="2800" b="1" dirty="0" err="1"/>
              <a:t>Expectations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100" y="1227910"/>
            <a:ext cx="9500753" cy="4238436"/>
          </a:xfrm>
        </p:spPr>
        <p:txBody>
          <a:bodyPr/>
          <a:lstStyle/>
          <a:p>
            <a:pPr marL="0" indent="0">
              <a:buNone/>
            </a:pPr>
            <a:r>
              <a:rPr lang="lv-LV" dirty="0" err="1"/>
              <a:t>Example</a:t>
            </a:r>
            <a:r>
              <a:rPr lang="lv-LV" dirty="0"/>
              <a:t> 2</a:t>
            </a:r>
          </a:p>
          <a:p>
            <a:pPr marL="0" indent="0">
              <a:buNone/>
            </a:pP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lesson</a:t>
            </a:r>
            <a:r>
              <a:rPr lang="lv-LV" dirty="0"/>
              <a:t>, a </a:t>
            </a:r>
            <a:r>
              <a:rPr lang="lv-LV" dirty="0" err="1"/>
              <a:t>boy</a:t>
            </a:r>
            <a:r>
              <a:rPr lang="lv-LV" dirty="0"/>
              <a:t> (9 </a:t>
            </a:r>
            <a:r>
              <a:rPr lang="lv-LV" dirty="0" err="1"/>
              <a:t>years</a:t>
            </a:r>
            <a:r>
              <a:rPr lang="lv-LV" dirty="0"/>
              <a:t> </a:t>
            </a:r>
            <a:r>
              <a:rPr lang="lv-LV" dirty="0" err="1"/>
              <a:t>old</a:t>
            </a:r>
            <a:r>
              <a:rPr lang="lv-LV" dirty="0"/>
              <a:t>, </a:t>
            </a:r>
            <a:r>
              <a:rPr lang="lv-LV" dirty="0" err="1"/>
              <a:t>Grade</a:t>
            </a:r>
            <a:r>
              <a:rPr lang="lv-LV" dirty="0"/>
              <a:t> 3) </a:t>
            </a:r>
            <a:r>
              <a:rPr lang="lv-LV" dirty="0" err="1"/>
              <a:t>has</a:t>
            </a:r>
            <a:r>
              <a:rPr lang="lv-LV" dirty="0"/>
              <a:t> to </a:t>
            </a:r>
            <a:r>
              <a:rPr lang="lv-LV" dirty="0" err="1"/>
              <a:t>prepare</a:t>
            </a:r>
            <a:r>
              <a:rPr lang="lv-LV" dirty="0"/>
              <a:t> a </a:t>
            </a:r>
            <a:r>
              <a:rPr lang="lv-LV" dirty="0" err="1"/>
              <a:t>collage</a:t>
            </a:r>
            <a:r>
              <a:rPr lang="lv-LV" dirty="0"/>
              <a:t> </a:t>
            </a:r>
            <a:r>
              <a:rPr lang="lv-LV" dirty="0" err="1"/>
              <a:t>about</a:t>
            </a:r>
            <a:r>
              <a:rPr lang="lv-LV" dirty="0"/>
              <a:t> a </a:t>
            </a:r>
            <a:r>
              <a:rPr lang="lv-LV" dirty="0" err="1"/>
              <a:t>topic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his</a:t>
            </a:r>
            <a:r>
              <a:rPr lang="lv-LV" dirty="0"/>
              <a:t> </a:t>
            </a:r>
            <a:r>
              <a:rPr lang="lv-LV" dirty="0" err="1"/>
              <a:t>own</a:t>
            </a:r>
            <a:r>
              <a:rPr lang="lv-LV" dirty="0"/>
              <a:t> </a:t>
            </a:r>
            <a:r>
              <a:rPr lang="lv-LV" dirty="0" err="1"/>
              <a:t>choice</a:t>
            </a:r>
            <a:r>
              <a:rPr lang="lv-LV" dirty="0"/>
              <a:t>. </a:t>
            </a:r>
            <a:r>
              <a:rPr lang="lv-LV" dirty="0" err="1"/>
              <a:t>He</a:t>
            </a:r>
            <a:r>
              <a:rPr lang="lv-LV" dirty="0"/>
              <a:t> </a:t>
            </a:r>
            <a:r>
              <a:rPr lang="lv-LV" dirty="0" err="1"/>
              <a:t>chooses</a:t>
            </a:r>
            <a:r>
              <a:rPr lang="lv-LV" dirty="0"/>
              <a:t> to </a:t>
            </a:r>
            <a:r>
              <a:rPr lang="lv-LV" dirty="0" err="1"/>
              <a:t>tell</a:t>
            </a:r>
            <a:r>
              <a:rPr lang="lv-LV" dirty="0"/>
              <a:t> </a:t>
            </a:r>
            <a:r>
              <a:rPr lang="lv-LV" dirty="0" err="1"/>
              <a:t>about</a:t>
            </a:r>
            <a:r>
              <a:rPr lang="lv-LV" dirty="0"/>
              <a:t> </a:t>
            </a:r>
            <a:r>
              <a:rPr lang="lv-LV" dirty="0" err="1"/>
              <a:t>last</a:t>
            </a:r>
            <a:r>
              <a:rPr lang="lv-LV" dirty="0"/>
              <a:t> </a:t>
            </a:r>
            <a:r>
              <a:rPr lang="lv-LV" dirty="0" err="1"/>
              <a:t>weekend</a:t>
            </a:r>
            <a:r>
              <a:rPr lang="lv-LV" dirty="0"/>
              <a:t> </a:t>
            </a:r>
            <a:r>
              <a:rPr lang="lv-LV" dirty="0" err="1"/>
              <a:t>which</a:t>
            </a:r>
            <a:r>
              <a:rPr lang="lv-LV" dirty="0"/>
              <a:t> </a:t>
            </a:r>
            <a:r>
              <a:rPr lang="lv-LV" dirty="0" err="1"/>
              <a:t>he</a:t>
            </a:r>
            <a:r>
              <a:rPr lang="lv-LV" dirty="0"/>
              <a:t> </a:t>
            </a:r>
            <a:r>
              <a:rPr lang="lv-LV" dirty="0" err="1"/>
              <a:t>spent</a:t>
            </a:r>
            <a:r>
              <a:rPr lang="lv-LV" dirty="0"/>
              <a:t> </a:t>
            </a:r>
            <a:r>
              <a:rPr lang="lv-LV" dirty="0" err="1"/>
              <a:t>together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his</a:t>
            </a:r>
            <a:r>
              <a:rPr lang="lv-LV" dirty="0"/>
              <a:t> </a:t>
            </a:r>
            <a:r>
              <a:rPr lang="lv-LV" dirty="0" err="1"/>
              <a:t>father</a:t>
            </a:r>
            <a:r>
              <a:rPr lang="lv-LV" dirty="0"/>
              <a:t> </a:t>
            </a:r>
            <a:r>
              <a:rPr lang="lv-LV" dirty="0" err="1"/>
              <a:t>visiting</a:t>
            </a:r>
            <a:r>
              <a:rPr lang="lv-LV" dirty="0"/>
              <a:t> </a:t>
            </a:r>
            <a:r>
              <a:rPr lang="lv-LV" dirty="0" err="1"/>
              <a:t>Tallinn</a:t>
            </a:r>
            <a:r>
              <a:rPr lang="lv-LV" dirty="0"/>
              <a:t>. </a:t>
            </a:r>
            <a:r>
              <a:rPr lang="lv-LV" dirty="0" err="1"/>
              <a:t>He</a:t>
            </a:r>
            <a:r>
              <a:rPr lang="en-US" dirty="0"/>
              <a:t> </a:t>
            </a:r>
            <a:r>
              <a:rPr lang="lv-LV" dirty="0" err="1"/>
              <a:t>uses</a:t>
            </a:r>
            <a:r>
              <a:rPr lang="lv-LV" dirty="0"/>
              <a:t> </a:t>
            </a:r>
            <a:r>
              <a:rPr lang="lv-LV" dirty="0" err="1"/>
              <a:t>pieces</a:t>
            </a:r>
            <a:r>
              <a:rPr lang="en-US" dirty="0"/>
              <a:t> from a booklet about the zoo, the old town, </a:t>
            </a:r>
            <a:r>
              <a:rPr lang="lv-LV" dirty="0" err="1"/>
              <a:t>K</a:t>
            </a:r>
            <a:r>
              <a:rPr lang="en-US" dirty="0" err="1"/>
              <a:t>alev</a:t>
            </a:r>
            <a:r>
              <a:rPr lang="en-US" dirty="0"/>
              <a:t> candy paper, entrance tickets from a football match</a:t>
            </a:r>
            <a:r>
              <a:rPr lang="lv-LV" dirty="0"/>
              <a:t> </a:t>
            </a:r>
            <a:r>
              <a:rPr lang="en-US" dirty="0"/>
              <a:t>and more.</a:t>
            </a:r>
            <a:endParaRPr lang="lv-LV" dirty="0"/>
          </a:p>
          <a:p>
            <a:pPr marL="0" indent="0">
              <a:buNone/>
            </a:pPr>
            <a:r>
              <a:rPr lang="en-US" dirty="0"/>
              <a:t>The teacher says </a:t>
            </a:r>
            <a:r>
              <a:rPr lang="en-US" i="1" dirty="0"/>
              <a:t>that it is interesting, there is only one drawback, there is not enough Latvian in the collage</a:t>
            </a:r>
            <a:r>
              <a:rPr lang="lv-LV" i="1" dirty="0"/>
              <a:t>… 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6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6" y="-170842"/>
            <a:ext cx="10213167" cy="1049235"/>
          </a:xfrm>
        </p:spPr>
        <p:txBody>
          <a:bodyPr>
            <a:normAutofit/>
          </a:bodyPr>
          <a:lstStyle/>
          <a:p>
            <a:r>
              <a:rPr lang="lv-LV" sz="2800" b="1" dirty="0"/>
              <a:t>2.3 </a:t>
            </a:r>
            <a:r>
              <a:rPr lang="lv-LV" sz="2800" b="1" dirty="0" err="1"/>
              <a:t>Language</a:t>
            </a:r>
            <a:r>
              <a:rPr lang="lv-LV" sz="2800" b="1" dirty="0"/>
              <a:t> </a:t>
            </a:r>
            <a:r>
              <a:rPr lang="lv-LV" sz="2800" b="1" dirty="0" err="1"/>
              <a:t>Practices</a:t>
            </a:r>
            <a:r>
              <a:rPr lang="lv-LV" sz="2800" b="1" dirty="0"/>
              <a:t> </a:t>
            </a:r>
            <a:r>
              <a:rPr lang="lv-LV" sz="2800" b="1" dirty="0" err="1"/>
              <a:t>at</a:t>
            </a:r>
            <a:r>
              <a:rPr lang="lv-LV" sz="2800" b="1" dirty="0"/>
              <a:t> School: </a:t>
            </a:r>
            <a:r>
              <a:rPr lang="lv-LV" sz="2800" b="1" dirty="0" err="1"/>
              <a:t>Real</a:t>
            </a:r>
            <a:r>
              <a:rPr lang="lv-LV" sz="2800" b="1" dirty="0"/>
              <a:t> </a:t>
            </a:r>
            <a:r>
              <a:rPr lang="lv-LV" sz="2800" b="1" dirty="0" err="1"/>
              <a:t>Life</a:t>
            </a:r>
            <a:r>
              <a:rPr lang="lv-LV" sz="2800" b="1" dirty="0"/>
              <a:t> </a:t>
            </a:r>
            <a:r>
              <a:rPr lang="lv-LV" sz="2800" b="1" dirty="0" err="1"/>
              <a:t>vs</a:t>
            </a:r>
            <a:r>
              <a:rPr lang="lv-LV" sz="2800" b="1" dirty="0"/>
              <a:t>. </a:t>
            </a:r>
            <a:r>
              <a:rPr lang="lv-LV" sz="2800" b="1" dirty="0" err="1"/>
              <a:t>Expectations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696" y="1219200"/>
            <a:ext cx="9520158" cy="4247145"/>
          </a:xfrm>
        </p:spPr>
        <p:txBody>
          <a:bodyPr/>
          <a:lstStyle/>
          <a:p>
            <a:pPr marL="0" indent="0">
              <a:buNone/>
            </a:pPr>
            <a:r>
              <a:rPr lang="lv-LV" dirty="0" err="1"/>
              <a:t>Example</a:t>
            </a:r>
            <a:r>
              <a:rPr lang="lv-LV" dirty="0"/>
              <a:t> 3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lv-LV" dirty="0" err="1"/>
              <a:t>In</a:t>
            </a:r>
            <a:r>
              <a:rPr lang="lv-LV" dirty="0"/>
              <a:t> Daugavpils, </a:t>
            </a:r>
            <a:r>
              <a:rPr lang="lv-LV" dirty="0" err="1"/>
              <a:t>January</a:t>
            </a:r>
            <a:r>
              <a:rPr lang="lv-LV" dirty="0"/>
              <a:t> 2019; 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lesson</a:t>
            </a:r>
            <a:endParaRPr lang="lv-LV" dirty="0"/>
          </a:p>
          <a:p>
            <a:pPr marL="0" indent="0">
              <a:buNone/>
            </a:pPr>
            <a:r>
              <a:rPr lang="lv-LV" dirty="0"/>
              <a:t>Students </a:t>
            </a:r>
            <a:r>
              <a:rPr lang="lv-LV" dirty="0" err="1"/>
              <a:t>of</a:t>
            </a:r>
            <a:r>
              <a:rPr lang="lv-LV" dirty="0"/>
              <a:t> g</a:t>
            </a:r>
            <a:r>
              <a:rPr lang="en-US" dirty="0" err="1"/>
              <a:t>rade</a:t>
            </a:r>
            <a:r>
              <a:rPr lang="en-US" dirty="0"/>
              <a:t> 12, when speaking on the subject of </a:t>
            </a:r>
            <a:r>
              <a:rPr lang="lv-LV" dirty="0"/>
              <a:t>‘</a:t>
            </a:r>
            <a:r>
              <a:rPr lang="en-US" dirty="0"/>
              <a:t>Communication Barrie</a:t>
            </a:r>
            <a:r>
              <a:rPr lang="lv-LV" dirty="0" err="1"/>
              <a:t>rs</a:t>
            </a:r>
            <a:r>
              <a:rPr lang="lv-LV" dirty="0"/>
              <a:t>’</a:t>
            </a:r>
            <a:r>
              <a:rPr lang="en-US" dirty="0"/>
              <a:t>, </a:t>
            </a:r>
            <a:r>
              <a:rPr lang="lv-LV" dirty="0" err="1"/>
              <a:t>use</a:t>
            </a:r>
            <a:r>
              <a:rPr lang="lv-LV" dirty="0"/>
              <a:t> </a:t>
            </a:r>
            <a:r>
              <a:rPr lang="en-US" dirty="0"/>
              <a:t>short videos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English</a:t>
            </a:r>
            <a:r>
              <a:rPr lang="lv-LV" dirty="0"/>
              <a:t> </a:t>
            </a:r>
            <a:r>
              <a:rPr lang="en-US" dirty="0"/>
              <a:t>(talking about different cultures, religious attitudes in different cultures, people who speak sign language, etc.).</a:t>
            </a:r>
            <a:endParaRPr lang="lv-LV" dirty="0"/>
          </a:p>
          <a:p>
            <a:pPr marL="0" indent="0">
              <a:buNone/>
            </a:pPr>
            <a:r>
              <a:rPr lang="lv-LV" dirty="0" err="1"/>
              <a:t>At</a:t>
            </a:r>
            <a:r>
              <a:rPr lang="lv-LV" dirty="0"/>
              <a:t> </a:t>
            </a:r>
            <a:r>
              <a:rPr lang="lv-LV" dirty="0" err="1"/>
              <a:t>home</a:t>
            </a:r>
            <a:r>
              <a:rPr lang="lv-LV" dirty="0"/>
              <a:t> students </a:t>
            </a:r>
            <a:r>
              <a:rPr lang="lv-LV" dirty="0" err="1"/>
              <a:t>watched</a:t>
            </a:r>
            <a:r>
              <a:rPr lang="lv-LV" dirty="0"/>
              <a:t> </a:t>
            </a:r>
            <a:r>
              <a:rPr lang="lv-LV" dirty="0" err="1"/>
              <a:t>those</a:t>
            </a:r>
            <a:r>
              <a:rPr lang="lv-LV" dirty="0"/>
              <a:t> </a:t>
            </a:r>
            <a:r>
              <a:rPr lang="lv-LV" dirty="0" err="1"/>
              <a:t>videos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English</a:t>
            </a:r>
            <a:r>
              <a:rPr lang="lv-LV" dirty="0"/>
              <a:t>, </a:t>
            </a:r>
            <a:r>
              <a:rPr lang="lv-LV" dirty="0" err="1"/>
              <a:t>during</a:t>
            </a:r>
            <a:r>
              <a:rPr lang="lv-LV" dirty="0"/>
              <a:t> 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class</a:t>
            </a:r>
            <a:r>
              <a:rPr lang="lv-LV" dirty="0"/>
              <a:t> </a:t>
            </a:r>
            <a:r>
              <a:rPr lang="lv-LV" dirty="0" err="1"/>
              <a:t>they</a:t>
            </a:r>
            <a:r>
              <a:rPr lang="lv-LV" dirty="0"/>
              <a:t> </a:t>
            </a:r>
            <a:r>
              <a:rPr lang="lv-LV" dirty="0" err="1"/>
              <a:t>analyze</a:t>
            </a:r>
            <a:r>
              <a:rPr lang="lv-LV" dirty="0"/>
              <a:t>, </a:t>
            </a:r>
            <a:r>
              <a:rPr lang="lv-LV" dirty="0" err="1"/>
              <a:t>discuss</a:t>
            </a:r>
            <a:r>
              <a:rPr lang="lv-LV" dirty="0"/>
              <a:t> </a:t>
            </a:r>
            <a:r>
              <a:rPr lang="lv-LV" dirty="0" err="1"/>
              <a:t>diverse</a:t>
            </a:r>
            <a:r>
              <a:rPr lang="lv-LV" dirty="0"/>
              <a:t> </a:t>
            </a:r>
            <a:r>
              <a:rPr lang="lv-LV" dirty="0" err="1"/>
              <a:t>cases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Latvian</a:t>
            </a:r>
            <a:r>
              <a:rPr lang="lv-LV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48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6" y="-313508"/>
            <a:ext cx="10561510" cy="1049235"/>
          </a:xfrm>
        </p:spPr>
        <p:txBody>
          <a:bodyPr>
            <a:normAutofit/>
          </a:bodyPr>
          <a:lstStyle/>
          <a:p>
            <a:r>
              <a:rPr lang="lv-LV" sz="2800" b="1" dirty="0"/>
              <a:t>2.3 </a:t>
            </a:r>
            <a:r>
              <a:rPr lang="lv-LV" sz="2800" b="1" dirty="0" err="1"/>
              <a:t>Language</a:t>
            </a:r>
            <a:r>
              <a:rPr lang="lv-LV" sz="2800" b="1" dirty="0"/>
              <a:t> </a:t>
            </a:r>
            <a:r>
              <a:rPr lang="lv-LV" sz="2800" b="1" dirty="0" err="1"/>
              <a:t>Practices</a:t>
            </a:r>
            <a:r>
              <a:rPr lang="lv-LV" sz="2800" b="1" dirty="0"/>
              <a:t> </a:t>
            </a:r>
            <a:r>
              <a:rPr lang="lv-LV" sz="2800" b="1" dirty="0" err="1"/>
              <a:t>at</a:t>
            </a:r>
            <a:r>
              <a:rPr lang="lv-LV" sz="2800" b="1" dirty="0"/>
              <a:t> School: </a:t>
            </a:r>
            <a:r>
              <a:rPr lang="lv-LV" sz="2800" b="1" dirty="0" err="1"/>
              <a:t>Moving</a:t>
            </a:r>
            <a:r>
              <a:rPr lang="lv-LV" sz="2800" b="1" dirty="0"/>
              <a:t> </a:t>
            </a:r>
            <a:r>
              <a:rPr lang="lv-LV" sz="2800" b="1" dirty="0" err="1"/>
              <a:t>Forward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696" y="1428206"/>
            <a:ext cx="9520158" cy="40381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sz="2400" dirty="0" err="1"/>
              <a:t>Expectations</a:t>
            </a:r>
            <a:r>
              <a:rPr lang="lv-LV" sz="2400" dirty="0"/>
              <a:t> </a:t>
            </a:r>
            <a:r>
              <a:rPr lang="lv-LV" sz="2400" dirty="0" err="1"/>
              <a:t>by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new</a:t>
            </a:r>
            <a:r>
              <a:rPr lang="lv-LV" sz="2400" dirty="0"/>
              <a:t> </a:t>
            </a:r>
            <a:r>
              <a:rPr lang="lv-LV" sz="2400" dirty="0" err="1"/>
              <a:t>standard</a:t>
            </a:r>
            <a:r>
              <a:rPr lang="lv-LV" sz="2400" dirty="0"/>
              <a:t>:</a:t>
            </a:r>
          </a:p>
          <a:p>
            <a:pPr marL="0" indent="0">
              <a:buNone/>
            </a:pPr>
            <a:endParaRPr lang="lv-LV" dirty="0"/>
          </a:p>
          <a:p>
            <a:pPr>
              <a:buFont typeface="Courier New" panose="02070309020205020404" pitchFamily="49" charset="0"/>
              <a:buChar char="o"/>
            </a:pPr>
            <a:r>
              <a:rPr lang="lv-LV" dirty="0" err="1"/>
              <a:t>Competence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pluriliteracy</a:t>
            </a:r>
            <a:r>
              <a:rPr lang="lv-LV" dirty="0"/>
              <a:t> – </a:t>
            </a:r>
            <a:r>
              <a:rPr lang="lv-LV" dirty="0" err="1"/>
              <a:t>literacy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more</a:t>
            </a:r>
            <a:r>
              <a:rPr lang="lv-LV" dirty="0"/>
              <a:t> </a:t>
            </a:r>
            <a:r>
              <a:rPr lang="lv-LV" dirty="0" err="1"/>
              <a:t>than</a:t>
            </a:r>
            <a:r>
              <a:rPr lang="lv-LV" dirty="0"/>
              <a:t> </a:t>
            </a:r>
            <a:r>
              <a:rPr lang="lv-LV" dirty="0" err="1"/>
              <a:t>one</a:t>
            </a:r>
            <a:r>
              <a:rPr lang="lv-LV" dirty="0"/>
              <a:t> </a:t>
            </a:r>
            <a:r>
              <a:rPr lang="lv-LV" dirty="0" err="1"/>
              <a:t>language</a:t>
            </a:r>
            <a:r>
              <a:rPr lang="lv-LV" dirty="0"/>
              <a:t>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script</a:t>
            </a:r>
            <a:endParaRPr lang="lv-LV" dirty="0"/>
          </a:p>
          <a:p>
            <a:pPr>
              <a:buFont typeface="Courier New" panose="02070309020205020404" pitchFamily="49" charset="0"/>
              <a:buChar char="o"/>
            </a:pPr>
            <a:r>
              <a:rPr lang="lv-LV" dirty="0" err="1"/>
              <a:t>Moving</a:t>
            </a:r>
            <a:r>
              <a:rPr lang="lv-LV" dirty="0"/>
              <a:t> </a:t>
            </a:r>
            <a:r>
              <a:rPr lang="lv-LV" dirty="0" err="1"/>
              <a:t>from</a:t>
            </a:r>
            <a:r>
              <a:rPr lang="lv-LV" dirty="0"/>
              <a:t> </a:t>
            </a:r>
            <a:r>
              <a:rPr lang="lv-LV" dirty="0" err="1"/>
              <a:t>monoglossic</a:t>
            </a:r>
            <a:r>
              <a:rPr lang="lv-LV" dirty="0"/>
              <a:t> </a:t>
            </a:r>
            <a:r>
              <a:rPr lang="lv-LV" dirty="0" err="1"/>
              <a:t>towards</a:t>
            </a:r>
            <a:r>
              <a:rPr lang="lv-LV" dirty="0"/>
              <a:t> a </a:t>
            </a:r>
            <a:r>
              <a:rPr lang="lv-LV" dirty="0" err="1"/>
              <a:t>heteroglossic</a:t>
            </a:r>
            <a:r>
              <a:rPr lang="lv-LV" dirty="0"/>
              <a:t> </a:t>
            </a:r>
            <a:r>
              <a:rPr lang="lv-LV" dirty="0" err="1"/>
              <a:t>ideology</a:t>
            </a:r>
            <a:endParaRPr lang="lv-LV" dirty="0"/>
          </a:p>
          <a:p>
            <a:pPr>
              <a:buFont typeface="Courier New" panose="02070309020205020404" pitchFamily="49" charset="0"/>
              <a:buChar char="o"/>
            </a:pPr>
            <a:r>
              <a:rPr lang="lv-LV" dirty="0" err="1"/>
              <a:t>Translanguaging</a:t>
            </a:r>
            <a:r>
              <a:rPr lang="lv-LV" dirty="0"/>
              <a:t> </a:t>
            </a:r>
            <a:r>
              <a:rPr lang="lv-LV" dirty="0" err="1"/>
              <a:t>as</a:t>
            </a:r>
            <a:r>
              <a:rPr lang="lv-LV" dirty="0"/>
              <a:t> a </a:t>
            </a:r>
            <a:r>
              <a:rPr lang="lv-LV" dirty="0" err="1"/>
              <a:t>pedagogical</a:t>
            </a:r>
            <a:r>
              <a:rPr lang="lv-LV" dirty="0"/>
              <a:t> </a:t>
            </a:r>
            <a:r>
              <a:rPr lang="lv-LV" dirty="0" err="1"/>
              <a:t>tool</a:t>
            </a:r>
            <a:r>
              <a:rPr lang="lv-LV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lv-LV" dirty="0"/>
              <a:t>I</a:t>
            </a:r>
            <a:r>
              <a:rPr lang="en-US" dirty="0" err="1"/>
              <a:t>ntensify</a:t>
            </a:r>
            <a:r>
              <a:rPr lang="en-US" dirty="0"/>
              <a:t> the use of </a:t>
            </a:r>
            <a:r>
              <a:rPr lang="lv-LV" dirty="0"/>
              <a:t>students</a:t>
            </a:r>
            <a:r>
              <a:rPr lang="en-US" dirty="0"/>
              <a:t>' linguistic repertoire</a:t>
            </a:r>
            <a:r>
              <a:rPr lang="lv-LV" dirty="0"/>
              <a:t>s</a:t>
            </a:r>
            <a:r>
              <a:rPr lang="en-US" dirty="0"/>
              <a:t> not only in language classes but also in other subjects</a:t>
            </a:r>
            <a:endParaRPr lang="lv-LV" dirty="0"/>
          </a:p>
          <a:p>
            <a:pPr>
              <a:buFont typeface="Courier New" panose="02070309020205020404" pitchFamily="49" charset="0"/>
              <a:buChar char="o"/>
            </a:pPr>
            <a:r>
              <a:rPr lang="lv-LV" dirty="0"/>
              <a:t>More </a:t>
            </a:r>
            <a:r>
              <a:rPr lang="lv-LV" dirty="0" err="1"/>
              <a:t>multilingual</a:t>
            </a:r>
            <a:r>
              <a:rPr lang="lv-LV" dirty="0"/>
              <a:t> </a:t>
            </a:r>
            <a:r>
              <a:rPr lang="lv-LV" dirty="0" err="1"/>
              <a:t>practices</a:t>
            </a:r>
            <a:r>
              <a:rPr lang="lv-LV" dirty="0"/>
              <a:t>, </a:t>
            </a:r>
            <a:r>
              <a:rPr lang="lv-LV" dirty="0" err="1"/>
              <a:t>e.g</a:t>
            </a:r>
            <a:r>
              <a:rPr lang="lv-LV" dirty="0"/>
              <a:t>. </a:t>
            </a:r>
            <a:r>
              <a:rPr lang="lv-LV" dirty="0" err="1"/>
              <a:t>through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pedagogical</a:t>
            </a:r>
            <a:r>
              <a:rPr lang="lv-LV" dirty="0"/>
              <a:t> </a:t>
            </a:r>
            <a:r>
              <a:rPr lang="lv-LV" dirty="0" err="1"/>
              <a:t>use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code-switching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recognition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diverse</a:t>
            </a:r>
            <a:r>
              <a:rPr lang="lv-LV" dirty="0"/>
              <a:t> </a:t>
            </a:r>
            <a:r>
              <a:rPr lang="lv-LV" dirty="0" err="1"/>
              <a:t>language</a:t>
            </a:r>
            <a:r>
              <a:rPr lang="lv-LV" dirty="0"/>
              <a:t> </a:t>
            </a:r>
            <a:r>
              <a:rPr lang="lv-LV" dirty="0" err="1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73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809" y="73000"/>
            <a:ext cx="9520158" cy="907662"/>
          </a:xfrm>
        </p:spPr>
        <p:txBody>
          <a:bodyPr/>
          <a:lstStyle/>
          <a:p>
            <a:r>
              <a:rPr lang="lv-LV" b="1" dirty="0"/>
              <a:t>2.3 </a:t>
            </a:r>
            <a:r>
              <a:rPr lang="lv-LV" b="1" dirty="0" err="1"/>
              <a:t>Language</a:t>
            </a:r>
            <a:r>
              <a:rPr lang="lv-LV" b="1" dirty="0"/>
              <a:t> </a:t>
            </a:r>
            <a:r>
              <a:rPr lang="lv-LV" b="1" dirty="0" err="1"/>
              <a:t>Practices</a:t>
            </a:r>
            <a:r>
              <a:rPr lang="lv-LV" b="1" dirty="0"/>
              <a:t> </a:t>
            </a:r>
            <a:r>
              <a:rPr lang="lv-LV" b="1" dirty="0" err="1"/>
              <a:t>at</a:t>
            </a:r>
            <a:r>
              <a:rPr lang="lv-LV" b="1" dirty="0"/>
              <a:t> School: </a:t>
            </a:r>
            <a:r>
              <a:rPr lang="lv-LV" b="1" dirty="0" err="1"/>
              <a:t>Moving</a:t>
            </a:r>
            <a:r>
              <a:rPr lang="lv-LV" b="1" dirty="0"/>
              <a:t> </a:t>
            </a:r>
            <a:r>
              <a:rPr lang="lv-LV" b="1" dirty="0" err="1"/>
              <a:t>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695" y="1272209"/>
            <a:ext cx="10538035" cy="49282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v-LV" sz="2200" b="1" dirty="0" err="1"/>
              <a:t>Examples</a:t>
            </a:r>
            <a:r>
              <a:rPr lang="lv-LV" sz="2200" b="1" dirty="0"/>
              <a:t> </a:t>
            </a:r>
            <a:r>
              <a:rPr lang="de-DE" sz="2200" b="1" dirty="0" err="1"/>
              <a:t>from</a:t>
            </a:r>
            <a:r>
              <a:rPr lang="de-DE" sz="2200" b="1" dirty="0"/>
              <a:t> </a:t>
            </a:r>
            <a:r>
              <a:rPr lang="de-DE" sz="2200" b="1" dirty="0" err="1"/>
              <a:t>the</a:t>
            </a:r>
            <a:r>
              <a:rPr lang="de-DE" sz="2200" b="1" dirty="0"/>
              <a:t> </a:t>
            </a:r>
            <a:r>
              <a:rPr lang="de-DE" sz="2200" b="1" dirty="0" err="1"/>
              <a:t>new</a:t>
            </a:r>
            <a:r>
              <a:rPr lang="de-DE" sz="2200" b="1" dirty="0"/>
              <a:t> </a:t>
            </a:r>
            <a:r>
              <a:rPr lang="de-DE" sz="2200" b="1" dirty="0" err="1"/>
              <a:t>programmes</a:t>
            </a:r>
            <a:r>
              <a:rPr lang="de-DE" sz="2200" b="1" dirty="0"/>
              <a:t> </a:t>
            </a:r>
            <a:r>
              <a:rPr lang="de-DE" sz="2200" b="1" dirty="0" err="1"/>
              <a:t>for</a:t>
            </a:r>
            <a:r>
              <a:rPr lang="de-DE" sz="2200" b="1" dirty="0"/>
              <a:t> </a:t>
            </a:r>
            <a:r>
              <a:rPr lang="lv-LV" sz="2200" b="1" dirty="0" err="1"/>
              <a:t>Latvian</a:t>
            </a:r>
            <a:r>
              <a:rPr lang="de-DE" sz="2200" b="1" dirty="0"/>
              <a:t>: </a:t>
            </a:r>
            <a:r>
              <a:rPr lang="lv-LV" sz="2200" b="1" dirty="0" err="1"/>
              <a:t>Secondary</a:t>
            </a:r>
            <a:r>
              <a:rPr lang="lv-LV" sz="2200" b="1" dirty="0"/>
              <a:t> </a:t>
            </a:r>
            <a:r>
              <a:rPr lang="lv-LV" sz="2200" b="1" dirty="0" err="1"/>
              <a:t>school</a:t>
            </a:r>
            <a:r>
              <a:rPr lang="lv-LV" sz="2200" b="1" dirty="0"/>
              <a:t> (</a:t>
            </a:r>
            <a:r>
              <a:rPr lang="lv-LV" sz="2200" b="1" dirty="0" err="1"/>
              <a:t>Grades</a:t>
            </a:r>
            <a:r>
              <a:rPr lang="lv-LV" sz="2200" b="1" dirty="0"/>
              <a:t> 10-12)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 err="1"/>
              <a:t>Investigate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different </a:t>
            </a:r>
            <a:r>
              <a:rPr lang="de-DE" dirty="0" err="1"/>
              <a:t>documents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/</a:t>
            </a:r>
            <a:r>
              <a:rPr lang="de-DE" dirty="0" err="1"/>
              <a:t>understand</a:t>
            </a:r>
            <a:r>
              <a:rPr lang="de-DE" dirty="0"/>
              <a:t> </a:t>
            </a:r>
            <a:r>
              <a:rPr lang="de-DE" dirty="0" err="1"/>
              <a:t>terms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lv-LV" dirty="0"/>
              <a:t>: </a:t>
            </a:r>
            <a:r>
              <a:rPr lang="lv-LV" i="1" dirty="0" err="1"/>
              <a:t>state</a:t>
            </a:r>
            <a:r>
              <a:rPr lang="lv-LV" i="1" dirty="0"/>
              <a:t> (</a:t>
            </a:r>
            <a:r>
              <a:rPr lang="lv-LV" i="1" dirty="0" err="1"/>
              <a:t>official</a:t>
            </a:r>
            <a:r>
              <a:rPr lang="lv-LV" i="1" dirty="0"/>
              <a:t>) </a:t>
            </a:r>
            <a:r>
              <a:rPr lang="lv-LV" i="1" dirty="0" err="1"/>
              <a:t>language</a:t>
            </a:r>
            <a:r>
              <a:rPr lang="lv-LV" i="1" dirty="0"/>
              <a:t>, </a:t>
            </a:r>
            <a:r>
              <a:rPr lang="lv-LV" i="1" dirty="0" err="1"/>
              <a:t>minority</a:t>
            </a:r>
            <a:r>
              <a:rPr lang="lv-LV" i="1" dirty="0"/>
              <a:t> </a:t>
            </a:r>
            <a:r>
              <a:rPr lang="lv-LV" i="1" dirty="0" err="1"/>
              <a:t>language</a:t>
            </a:r>
            <a:r>
              <a:rPr lang="lv-LV" i="1" dirty="0"/>
              <a:t>, auto</a:t>
            </a:r>
            <a:r>
              <a:rPr lang="de-DE" i="1" dirty="0"/>
              <a:t>c</a:t>
            </a:r>
            <a:r>
              <a:rPr lang="lv-LV" i="1" dirty="0" err="1"/>
              <a:t>ht</a:t>
            </a:r>
            <a:r>
              <a:rPr lang="de-DE" i="1" dirty="0"/>
              <a:t>h</a:t>
            </a:r>
            <a:r>
              <a:rPr lang="lv-LV" i="1" dirty="0" err="1"/>
              <a:t>on</a:t>
            </a:r>
            <a:r>
              <a:rPr lang="de-DE" i="1" dirty="0" err="1"/>
              <a:t>ou</a:t>
            </a:r>
            <a:r>
              <a:rPr lang="lv-LV" i="1" dirty="0"/>
              <a:t>s </a:t>
            </a:r>
            <a:r>
              <a:rPr lang="lv-LV" i="1" dirty="0" err="1"/>
              <a:t>language</a:t>
            </a:r>
            <a:r>
              <a:rPr lang="lv-LV" i="1" dirty="0"/>
              <a:t>, </a:t>
            </a:r>
            <a:r>
              <a:rPr lang="lv-LV" i="1" dirty="0" err="1"/>
              <a:t>foreign</a:t>
            </a:r>
            <a:r>
              <a:rPr lang="lv-LV" i="1" dirty="0"/>
              <a:t> </a:t>
            </a:r>
            <a:r>
              <a:rPr lang="lv-LV" i="1" dirty="0" err="1"/>
              <a:t>language</a:t>
            </a:r>
            <a:r>
              <a:rPr lang="lv-LV" i="1" dirty="0"/>
              <a:t>, </a:t>
            </a:r>
            <a:r>
              <a:rPr lang="lv-LV" i="1" dirty="0" err="1"/>
              <a:t>sign</a:t>
            </a:r>
            <a:r>
              <a:rPr lang="lv-LV" i="1" dirty="0"/>
              <a:t> </a:t>
            </a:r>
            <a:r>
              <a:rPr lang="lv-LV" i="1" dirty="0" err="1"/>
              <a:t>language</a:t>
            </a:r>
            <a:r>
              <a:rPr lang="lv-LV" dirty="0"/>
              <a:t>.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own </a:t>
            </a:r>
            <a:r>
              <a:rPr lang="de-DE" dirty="0" err="1"/>
              <a:t>words</a:t>
            </a:r>
            <a:r>
              <a:rPr lang="de-DE" dirty="0"/>
              <a:t> and </a:t>
            </a:r>
            <a:r>
              <a:rPr lang="de-DE" dirty="0" err="1"/>
              <a:t>illustrate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explanations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concrete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situations</a:t>
            </a:r>
            <a:r>
              <a:rPr lang="de-DE" dirty="0"/>
              <a:t> in </a:t>
            </a:r>
            <a:r>
              <a:rPr lang="de-DE" dirty="0" err="1"/>
              <a:t>Latvia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countries</a:t>
            </a:r>
            <a:r>
              <a:rPr lang="lv-LV" dirty="0"/>
              <a:t>.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/>
              <a:t>Create </a:t>
            </a:r>
            <a:r>
              <a:rPr lang="de-DE" dirty="0" err="1"/>
              <a:t>your</a:t>
            </a:r>
            <a:r>
              <a:rPr lang="de-DE" dirty="0"/>
              <a:t> own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biography</a:t>
            </a:r>
            <a:r>
              <a:rPr lang="de-DE" dirty="0"/>
              <a:t> </a:t>
            </a:r>
            <a:r>
              <a:rPr lang="lv-LV" dirty="0"/>
              <a:t>(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wish</a:t>
            </a:r>
            <a:r>
              <a:rPr lang="de-DE" dirty="0"/>
              <a:t>, in multimodal form, </a:t>
            </a:r>
            <a:r>
              <a:rPr lang="de-DE" dirty="0" err="1"/>
              <a:t>using</a:t>
            </a:r>
            <a:r>
              <a:rPr lang="de-DE" dirty="0"/>
              <a:t> digital </a:t>
            </a:r>
            <a:r>
              <a:rPr lang="de-DE" dirty="0" err="1"/>
              <a:t>tools</a:t>
            </a:r>
            <a:r>
              <a:rPr lang="de-DE" dirty="0"/>
              <a:t>),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and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languages</a:t>
            </a:r>
            <a:r>
              <a:rPr lang="de-DE" dirty="0"/>
              <a:t>‘ </a:t>
            </a:r>
            <a:r>
              <a:rPr lang="de-DE" dirty="0" err="1"/>
              <a:t>relevance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life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creation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identity</a:t>
            </a:r>
            <a:r>
              <a:rPr lang="lv-LV" dirty="0"/>
              <a:t>.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 err="1"/>
              <a:t>Discuss</a:t>
            </a:r>
            <a:r>
              <a:rPr lang="de-DE" dirty="0"/>
              <a:t> different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identity</a:t>
            </a:r>
            <a:r>
              <a:rPr lang="de-DE" dirty="0"/>
              <a:t> </a:t>
            </a:r>
            <a:r>
              <a:rPr lang="lv-LV" dirty="0"/>
              <a:t>(</a:t>
            </a:r>
            <a:r>
              <a:rPr lang="lv-LV" i="1" dirty="0" err="1"/>
              <a:t>gender</a:t>
            </a:r>
            <a:r>
              <a:rPr lang="lv-LV" i="1" dirty="0"/>
              <a:t>, </a:t>
            </a:r>
            <a:r>
              <a:rPr lang="lv-LV" i="1" dirty="0" err="1"/>
              <a:t>social</a:t>
            </a:r>
            <a:r>
              <a:rPr lang="lv-LV" i="1" dirty="0"/>
              <a:t>, </a:t>
            </a:r>
            <a:r>
              <a:rPr lang="lv-LV" i="1" dirty="0" err="1"/>
              <a:t>ethnic</a:t>
            </a:r>
            <a:r>
              <a:rPr lang="lv-LV" i="1" dirty="0"/>
              <a:t>,</a:t>
            </a:r>
            <a:r>
              <a:rPr lang="de-DE" i="1" dirty="0"/>
              <a:t> </a:t>
            </a:r>
            <a:r>
              <a:rPr lang="de-DE" i="1" dirty="0" err="1"/>
              <a:t>civil</a:t>
            </a:r>
            <a:r>
              <a:rPr lang="lv-LV" i="1" dirty="0"/>
              <a:t>, </a:t>
            </a:r>
            <a:r>
              <a:rPr lang="lv-LV" i="1" dirty="0" err="1"/>
              <a:t>territorial</a:t>
            </a:r>
            <a:r>
              <a:rPr lang="lv-LV" i="1" dirty="0"/>
              <a:t>, </a:t>
            </a:r>
            <a:r>
              <a:rPr lang="lv-LV" i="1" dirty="0" err="1"/>
              <a:t>linguistic</a:t>
            </a:r>
            <a:r>
              <a:rPr lang="lv-LV" i="1" dirty="0"/>
              <a:t>, </a:t>
            </a:r>
            <a:r>
              <a:rPr lang="de-DE" i="1" dirty="0"/>
              <a:t>c</a:t>
            </a:r>
            <a:r>
              <a:rPr lang="lv-LV" i="1" dirty="0" err="1"/>
              <a:t>ontextual</a:t>
            </a:r>
            <a:r>
              <a:rPr lang="lv-LV" dirty="0"/>
              <a:t>) </a:t>
            </a:r>
            <a:r>
              <a:rPr lang="de-DE" dirty="0"/>
              <a:t>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languages</a:t>
            </a:r>
            <a:r>
              <a:rPr lang="de-DE" dirty="0"/>
              <a:t> and </a:t>
            </a:r>
            <a:r>
              <a:rPr lang="de-DE" dirty="0" err="1"/>
              <a:t>cultures</a:t>
            </a:r>
            <a:r>
              <a:rPr lang="de-DE" dirty="0"/>
              <a:t> in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identity</a:t>
            </a:r>
            <a:r>
              <a:rPr lang="de-DE" dirty="0"/>
              <a:t> </a:t>
            </a:r>
            <a:r>
              <a:rPr lang="de-DE" dirty="0" err="1"/>
              <a:t>formation</a:t>
            </a:r>
            <a:r>
              <a:rPr lang="de-DE" dirty="0"/>
              <a:t> and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displaying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others</a:t>
            </a:r>
            <a:r>
              <a:rPr lang="de-DE" dirty="0"/>
              <a:t>. Create a </a:t>
            </a:r>
            <a:r>
              <a:rPr lang="de-DE" dirty="0" err="1"/>
              <a:t>summary</a:t>
            </a:r>
            <a:r>
              <a:rPr lang="de-DE" dirty="0"/>
              <a:t> –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biggest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creation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personal and social </a:t>
            </a:r>
            <a:r>
              <a:rPr lang="de-DE" dirty="0" err="1"/>
              <a:t>identity</a:t>
            </a:r>
            <a:r>
              <a:rPr lang="de-DE" dirty="0"/>
              <a:t>?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 err="1"/>
              <a:t>Discuss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perception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identities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life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persons</a:t>
            </a:r>
            <a:r>
              <a:rPr lang="de-DE" dirty="0"/>
              <a:t>. </a:t>
            </a:r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dirty="0" err="1"/>
              <a:t>definitions</a:t>
            </a:r>
            <a:r>
              <a:rPr lang="de-DE" dirty="0"/>
              <a:t> and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a tolerant </a:t>
            </a:r>
            <a:r>
              <a:rPr lang="de-DE" dirty="0" err="1"/>
              <a:t>attitude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recognized</a:t>
            </a:r>
            <a:r>
              <a:rPr lang="de-DE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68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935" y="316839"/>
            <a:ext cx="9520158" cy="1049235"/>
          </a:xfrm>
        </p:spPr>
        <p:txBody>
          <a:bodyPr/>
          <a:lstStyle/>
          <a:p>
            <a:r>
              <a:rPr lang="lv-LV" b="1" dirty="0"/>
              <a:t>2.3 </a:t>
            </a:r>
            <a:r>
              <a:rPr lang="lv-LV" b="1" dirty="0" err="1"/>
              <a:t>Language</a:t>
            </a:r>
            <a:r>
              <a:rPr lang="lv-LV" b="1" dirty="0"/>
              <a:t> </a:t>
            </a:r>
            <a:r>
              <a:rPr lang="lv-LV" b="1" dirty="0" err="1"/>
              <a:t>Practices</a:t>
            </a:r>
            <a:r>
              <a:rPr lang="lv-LV" b="1" dirty="0"/>
              <a:t> </a:t>
            </a:r>
            <a:r>
              <a:rPr lang="lv-LV" b="1" dirty="0" err="1"/>
              <a:t>at</a:t>
            </a:r>
            <a:r>
              <a:rPr lang="lv-LV" b="1" dirty="0"/>
              <a:t> School: </a:t>
            </a:r>
            <a:r>
              <a:rPr lang="lv-LV" b="1" dirty="0" err="1"/>
              <a:t>Moving</a:t>
            </a:r>
            <a:r>
              <a:rPr lang="lv-LV" b="1" dirty="0"/>
              <a:t> </a:t>
            </a:r>
            <a:r>
              <a:rPr lang="lv-LV" b="1" dirty="0" err="1"/>
              <a:t>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934" y="1855305"/>
            <a:ext cx="9807935" cy="4290310"/>
          </a:xfrm>
        </p:spPr>
        <p:txBody>
          <a:bodyPr/>
          <a:lstStyle/>
          <a:p>
            <a:pPr marL="0" indent="0">
              <a:buNone/>
            </a:pPr>
            <a:r>
              <a:rPr lang="lv-LV" dirty="0" err="1"/>
              <a:t>Examples</a:t>
            </a:r>
            <a:r>
              <a:rPr lang="lv-LV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lv-LV" dirty="0"/>
              <a:t>student</a:t>
            </a:r>
            <a:r>
              <a:rPr lang="de-DE" dirty="0"/>
              <a:t>-</a:t>
            </a:r>
            <a:r>
              <a:rPr lang="lv-LV" dirty="0" err="1"/>
              <a:t>made</a:t>
            </a:r>
            <a:r>
              <a:rPr lang="lv-LV" dirty="0"/>
              <a:t> </a:t>
            </a:r>
            <a:r>
              <a:rPr lang="lv-LV" dirty="0" err="1"/>
              <a:t>language</a:t>
            </a:r>
            <a:r>
              <a:rPr lang="lv-LV" dirty="0"/>
              <a:t> </a:t>
            </a:r>
            <a:r>
              <a:rPr lang="lv-LV" dirty="0" err="1"/>
              <a:t>biographies</a:t>
            </a:r>
            <a:r>
              <a:rPr lang="lv-LV" dirty="0"/>
              <a:t>: Laine </a:t>
            </a:r>
            <a:r>
              <a:rPr lang="lv-LV" dirty="0" err="1"/>
              <a:t>and</a:t>
            </a:r>
            <a:r>
              <a:rPr lang="lv-LV" dirty="0"/>
              <a:t> Amanda</a:t>
            </a:r>
          </a:p>
          <a:p>
            <a:pPr marL="0" indent="0">
              <a:buNone/>
            </a:pPr>
            <a:r>
              <a:rPr lang="lv-LV" dirty="0"/>
              <a:t>  Laine: </a:t>
            </a:r>
          </a:p>
          <a:p>
            <a:pPr marL="0" indent="0">
              <a:buNone/>
            </a:pPr>
            <a:r>
              <a:rPr lang="lv-LV" dirty="0"/>
              <a:t> 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4459112"/>
              </p:ext>
            </p:extLst>
          </p:nvPr>
        </p:nvGraphicFramePr>
        <p:xfrm>
          <a:off x="953209" y="2621280"/>
          <a:ext cx="4337004" cy="341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Valodas biogrāfija- Aman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9824" y="2661243"/>
            <a:ext cx="6036415" cy="33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518" y="203627"/>
            <a:ext cx="9520158" cy="1049235"/>
          </a:xfrm>
        </p:spPr>
        <p:txBody>
          <a:bodyPr/>
          <a:lstStyle/>
          <a:p>
            <a:r>
              <a:rPr lang="lv-LV" b="1" dirty="0"/>
              <a:t>3 </a:t>
            </a:r>
            <a:r>
              <a:rPr lang="lv-LV" b="1" dirty="0" err="1"/>
              <a:t>Short</a:t>
            </a:r>
            <a:r>
              <a:rPr lang="lv-LV" b="1" dirty="0"/>
              <a:t> </a:t>
            </a:r>
            <a:r>
              <a:rPr lang="lv-LV" b="1" dirty="0" err="1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753" y="1436914"/>
            <a:ext cx="10284823" cy="4685212"/>
          </a:xfrm>
        </p:spPr>
        <p:txBody>
          <a:bodyPr>
            <a:normAutofit fontScale="92500" lnSpcReduction="10000"/>
          </a:bodyPr>
          <a:lstStyle/>
          <a:p>
            <a:r>
              <a:rPr lang="lv-LV" dirty="0"/>
              <a:t>S</a:t>
            </a:r>
            <a:r>
              <a:rPr lang="en-US" dirty="0" err="1"/>
              <a:t>chool</a:t>
            </a:r>
            <a:r>
              <a:rPr lang="en-US" dirty="0"/>
              <a:t> is behind reality </a:t>
            </a:r>
            <a:r>
              <a:rPr lang="lv-LV" dirty="0" err="1"/>
              <a:t>regarding</a:t>
            </a:r>
            <a:r>
              <a:rPr lang="lv-LV" dirty="0"/>
              <a:t> </a:t>
            </a:r>
            <a:r>
              <a:rPr lang="lv-LV" dirty="0" err="1"/>
              <a:t>what</a:t>
            </a:r>
            <a:r>
              <a:rPr lang="lv-LV" dirty="0"/>
              <a:t> </a:t>
            </a:r>
            <a:r>
              <a:rPr lang="lv-LV" dirty="0" err="1"/>
              <a:t>happens</a:t>
            </a:r>
            <a:r>
              <a:rPr lang="lv-LV" dirty="0"/>
              <a:t> </a:t>
            </a:r>
            <a:r>
              <a:rPr lang="lv-LV" dirty="0" err="1"/>
              <a:t>outside</a:t>
            </a:r>
            <a:r>
              <a:rPr lang="en-US" dirty="0"/>
              <a:t> the classroom window</a:t>
            </a:r>
            <a:r>
              <a:rPr lang="lv-LV" dirty="0"/>
              <a:t>: </a:t>
            </a:r>
            <a:r>
              <a:rPr lang="lv-LV" dirty="0" err="1"/>
              <a:t>we</a:t>
            </a:r>
            <a:r>
              <a:rPr lang="lv-LV" dirty="0"/>
              <a:t> </a:t>
            </a:r>
            <a:r>
              <a:rPr lang="lv-LV" dirty="0" err="1"/>
              <a:t>are</a:t>
            </a:r>
            <a:r>
              <a:rPr lang="lv-LV" dirty="0"/>
              <a:t> </a:t>
            </a:r>
            <a:r>
              <a:rPr lang="lv-LV" dirty="0" err="1"/>
              <a:t>reading</a:t>
            </a:r>
            <a:r>
              <a:rPr lang="lv-LV" dirty="0"/>
              <a:t>, </a:t>
            </a:r>
            <a:r>
              <a:rPr lang="lv-LV" dirty="0" err="1"/>
              <a:t>watching</a:t>
            </a:r>
            <a:r>
              <a:rPr lang="lv-LV" dirty="0"/>
              <a:t>, </a:t>
            </a:r>
            <a:r>
              <a:rPr lang="lv-LV" dirty="0" err="1"/>
              <a:t>observing</a:t>
            </a:r>
            <a:r>
              <a:rPr lang="lv-LV" dirty="0"/>
              <a:t>, </a:t>
            </a:r>
            <a:r>
              <a:rPr lang="lv-LV" dirty="0" err="1"/>
              <a:t>listening</a:t>
            </a:r>
            <a:r>
              <a:rPr lang="lv-LV" dirty="0"/>
              <a:t>, </a:t>
            </a:r>
            <a:r>
              <a:rPr lang="lv-LV" dirty="0" err="1"/>
              <a:t>speaking</a:t>
            </a:r>
            <a:r>
              <a:rPr lang="lv-LV" dirty="0"/>
              <a:t>, </a:t>
            </a:r>
            <a:r>
              <a:rPr lang="lv-LV" dirty="0" err="1"/>
              <a:t>writing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more</a:t>
            </a:r>
            <a:r>
              <a:rPr lang="lv-LV" dirty="0"/>
              <a:t> </a:t>
            </a:r>
            <a:r>
              <a:rPr lang="lv-LV" dirty="0" err="1"/>
              <a:t>than</a:t>
            </a:r>
            <a:r>
              <a:rPr lang="lv-LV" dirty="0"/>
              <a:t> </a:t>
            </a:r>
            <a:r>
              <a:rPr lang="lv-LV" dirty="0" err="1"/>
              <a:t>one</a:t>
            </a:r>
            <a:r>
              <a:rPr lang="lv-LV" dirty="0"/>
              <a:t> </a:t>
            </a:r>
            <a:r>
              <a:rPr lang="lv-LV" dirty="0" err="1"/>
              <a:t>language</a:t>
            </a:r>
            <a:r>
              <a:rPr lang="lv-LV" dirty="0"/>
              <a:t> </a:t>
            </a:r>
            <a:r>
              <a:rPr lang="lv-LV" dirty="0" err="1"/>
              <a:t>every</a:t>
            </a:r>
            <a:r>
              <a:rPr lang="lv-LV" dirty="0"/>
              <a:t> </a:t>
            </a:r>
            <a:r>
              <a:rPr lang="lv-LV" dirty="0" err="1"/>
              <a:t>day</a:t>
            </a:r>
            <a:endParaRPr lang="lv-LV" dirty="0"/>
          </a:p>
          <a:p>
            <a:r>
              <a:rPr lang="lv-LV" dirty="0" err="1"/>
              <a:t>We</a:t>
            </a:r>
            <a:r>
              <a:rPr lang="lv-LV" dirty="0"/>
              <a:t> </a:t>
            </a:r>
            <a:r>
              <a:rPr lang="lv-LV" dirty="0" err="1"/>
              <a:t>should</a:t>
            </a:r>
            <a:r>
              <a:rPr lang="lv-LV" dirty="0"/>
              <a:t> </a:t>
            </a:r>
            <a:r>
              <a:rPr lang="lv-LV" dirty="0" err="1"/>
              <a:t>at</a:t>
            </a:r>
            <a:r>
              <a:rPr lang="lv-LV" dirty="0"/>
              <a:t> </a:t>
            </a:r>
            <a:r>
              <a:rPr lang="lv-LV" dirty="0" err="1"/>
              <a:t>least</a:t>
            </a:r>
            <a:r>
              <a:rPr lang="lv-LV" dirty="0"/>
              <a:t> </a:t>
            </a:r>
            <a:r>
              <a:rPr lang="lv-LV" dirty="0" err="1"/>
              <a:t>sometimes</a:t>
            </a:r>
            <a:r>
              <a:rPr lang="lv-LV" dirty="0"/>
              <a:t> </a:t>
            </a:r>
            <a:r>
              <a:rPr lang="lv-LV" dirty="0" err="1"/>
              <a:t>encourage</a:t>
            </a:r>
            <a:r>
              <a:rPr lang="lv-LV" dirty="0"/>
              <a:t> students to </a:t>
            </a:r>
            <a:r>
              <a:rPr lang="lv-LV" dirty="0" err="1"/>
              <a:t>choose</a:t>
            </a:r>
            <a:r>
              <a:rPr lang="lv-LV" dirty="0"/>
              <a:t> </a:t>
            </a:r>
            <a:r>
              <a:rPr lang="lv-LV" dirty="0" err="1"/>
              <a:t>different</a:t>
            </a:r>
            <a:r>
              <a:rPr lang="lv-LV" dirty="0"/>
              <a:t> </a:t>
            </a:r>
            <a:r>
              <a:rPr lang="lv-LV" dirty="0" err="1"/>
              <a:t>languages</a:t>
            </a:r>
            <a:r>
              <a:rPr lang="lv-LV" dirty="0"/>
              <a:t>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their</a:t>
            </a:r>
            <a:r>
              <a:rPr lang="lv-LV" dirty="0"/>
              <a:t> </a:t>
            </a:r>
            <a:r>
              <a:rPr lang="lv-LV" dirty="0" err="1"/>
              <a:t>entire</a:t>
            </a:r>
            <a:r>
              <a:rPr lang="lv-LV" dirty="0"/>
              <a:t> </a:t>
            </a:r>
            <a:r>
              <a:rPr lang="lv-LV" dirty="0" err="1"/>
              <a:t>linguistic</a:t>
            </a:r>
            <a:r>
              <a:rPr lang="lv-LV" dirty="0"/>
              <a:t> </a:t>
            </a:r>
            <a:r>
              <a:rPr lang="lv-LV" dirty="0" err="1"/>
              <a:t>repertoires</a:t>
            </a:r>
            <a:r>
              <a:rPr lang="lv-LV" dirty="0"/>
              <a:t> </a:t>
            </a:r>
            <a:r>
              <a:rPr lang="lv-LV" dirty="0" err="1"/>
              <a:t>during</a:t>
            </a:r>
            <a:r>
              <a:rPr lang="lv-LV" dirty="0"/>
              <a:t> </a:t>
            </a:r>
            <a:r>
              <a:rPr lang="lv-LV" dirty="0" err="1"/>
              <a:t>school</a:t>
            </a:r>
            <a:r>
              <a:rPr lang="lv-LV" dirty="0"/>
              <a:t> </a:t>
            </a:r>
            <a:r>
              <a:rPr lang="lv-LV" dirty="0" err="1"/>
              <a:t>work</a:t>
            </a:r>
            <a:endParaRPr lang="lv-LV" dirty="0"/>
          </a:p>
          <a:p>
            <a:r>
              <a:rPr lang="lv-LV" dirty="0"/>
              <a:t>Students </a:t>
            </a:r>
            <a:r>
              <a:rPr lang="lv-LV" dirty="0" err="1"/>
              <a:t>can</a:t>
            </a:r>
            <a:r>
              <a:rPr lang="lv-LV" dirty="0"/>
              <a:t> </a:t>
            </a:r>
            <a:r>
              <a:rPr lang="lv-LV" dirty="0" err="1"/>
              <a:t>reach</a:t>
            </a:r>
            <a:r>
              <a:rPr lang="lv-LV" dirty="0"/>
              <a:t> </a:t>
            </a:r>
            <a:r>
              <a:rPr lang="lv-LV" dirty="0" err="1"/>
              <a:t>deeper</a:t>
            </a:r>
            <a:r>
              <a:rPr lang="lv-LV" dirty="0"/>
              <a:t> </a:t>
            </a:r>
            <a:r>
              <a:rPr lang="lv-LV" dirty="0" err="1"/>
              <a:t>understanding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concepts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many</a:t>
            </a:r>
            <a:r>
              <a:rPr lang="lv-LV" dirty="0"/>
              <a:t> </a:t>
            </a:r>
            <a:r>
              <a:rPr lang="lv-LV" dirty="0" err="1"/>
              <a:t>subjects</a:t>
            </a:r>
            <a:r>
              <a:rPr lang="lv-LV" dirty="0"/>
              <a:t> </a:t>
            </a:r>
            <a:r>
              <a:rPr lang="lv-LV" dirty="0" err="1"/>
              <a:t>when</a:t>
            </a:r>
            <a:r>
              <a:rPr lang="lv-LV" dirty="0"/>
              <a:t> </a:t>
            </a:r>
            <a:r>
              <a:rPr lang="lv-LV" dirty="0" err="1"/>
              <a:t>comparing</a:t>
            </a:r>
            <a:r>
              <a:rPr lang="lv-LV" dirty="0"/>
              <a:t> </a:t>
            </a:r>
            <a:r>
              <a:rPr lang="lv-LV" dirty="0" err="1"/>
              <a:t>definitions</a:t>
            </a:r>
            <a:r>
              <a:rPr lang="lv-LV" dirty="0"/>
              <a:t>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explanations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more</a:t>
            </a:r>
            <a:r>
              <a:rPr lang="lv-LV" dirty="0"/>
              <a:t> </a:t>
            </a:r>
            <a:r>
              <a:rPr lang="lv-LV" dirty="0" err="1"/>
              <a:t>than</a:t>
            </a:r>
            <a:r>
              <a:rPr lang="lv-LV" dirty="0"/>
              <a:t> </a:t>
            </a:r>
            <a:r>
              <a:rPr lang="lv-LV" dirty="0" err="1"/>
              <a:t>one</a:t>
            </a:r>
            <a:r>
              <a:rPr lang="lv-LV" dirty="0"/>
              <a:t> </a:t>
            </a:r>
            <a:r>
              <a:rPr lang="lv-LV" dirty="0" err="1"/>
              <a:t>language</a:t>
            </a:r>
            <a:endParaRPr lang="lv-LV" dirty="0"/>
          </a:p>
          <a:p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Value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Language</a:t>
            </a:r>
            <a:r>
              <a:rPr lang="lv-LV" dirty="0"/>
              <a:t>: </a:t>
            </a:r>
            <a:r>
              <a:rPr lang="lv-LV" dirty="0" err="1"/>
              <a:t>educators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students </a:t>
            </a:r>
            <a:r>
              <a:rPr lang="lv-LV" dirty="0" err="1"/>
              <a:t>often</a:t>
            </a:r>
            <a:r>
              <a:rPr lang="lv-LV" dirty="0"/>
              <a:t> </a:t>
            </a:r>
            <a:r>
              <a:rPr lang="lv-LV" dirty="0" err="1"/>
              <a:t>live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very</a:t>
            </a:r>
            <a:r>
              <a:rPr lang="lv-LV" dirty="0"/>
              <a:t> </a:t>
            </a:r>
            <a:r>
              <a:rPr lang="lv-LV" dirty="0" err="1"/>
              <a:t>different</a:t>
            </a:r>
            <a:r>
              <a:rPr lang="lv-LV" dirty="0"/>
              <a:t> </a:t>
            </a:r>
            <a:r>
              <a:rPr lang="lv-LV" dirty="0" err="1"/>
              <a:t>realities</a:t>
            </a:r>
            <a:endParaRPr lang="lv-LV" dirty="0"/>
          </a:p>
          <a:p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creation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new</a:t>
            </a:r>
            <a:r>
              <a:rPr lang="lv-LV" dirty="0"/>
              <a:t> </a:t>
            </a:r>
            <a:r>
              <a:rPr lang="lv-LV" dirty="0" err="1"/>
              <a:t>school</a:t>
            </a:r>
            <a:r>
              <a:rPr lang="lv-LV" dirty="0"/>
              <a:t> </a:t>
            </a:r>
            <a:r>
              <a:rPr lang="lv-LV" dirty="0" err="1"/>
              <a:t>standards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curricula</a:t>
            </a:r>
            <a:r>
              <a:rPr lang="lv-LV" dirty="0"/>
              <a:t> </a:t>
            </a:r>
            <a:r>
              <a:rPr lang="lv-LV" dirty="0" err="1"/>
              <a:t>aims</a:t>
            </a:r>
            <a:r>
              <a:rPr lang="lv-LV" dirty="0"/>
              <a:t> </a:t>
            </a:r>
            <a:r>
              <a:rPr lang="lv-LV" dirty="0" err="1"/>
              <a:t>at</a:t>
            </a:r>
            <a:r>
              <a:rPr lang="lv-LV" dirty="0"/>
              <a:t> </a:t>
            </a:r>
            <a:r>
              <a:rPr lang="lv-LV" dirty="0" err="1"/>
              <a:t>bridging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gap</a:t>
            </a:r>
            <a:r>
              <a:rPr lang="lv-LV" dirty="0"/>
              <a:t> </a:t>
            </a:r>
            <a:r>
              <a:rPr lang="lv-LV" dirty="0" err="1"/>
              <a:t>between</a:t>
            </a:r>
            <a:r>
              <a:rPr lang="lv-LV" dirty="0"/>
              <a:t> </a:t>
            </a:r>
            <a:r>
              <a:rPr lang="lv-LV" dirty="0" err="1"/>
              <a:t>school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«</a:t>
            </a:r>
            <a:r>
              <a:rPr lang="lv-LV" dirty="0" err="1"/>
              <a:t>real</a:t>
            </a:r>
            <a:r>
              <a:rPr lang="lv-LV" dirty="0"/>
              <a:t> </a:t>
            </a:r>
            <a:r>
              <a:rPr lang="lv-LV" dirty="0" err="1"/>
              <a:t>life</a:t>
            </a:r>
            <a:r>
              <a:rPr lang="lv-LV" dirty="0"/>
              <a:t>» </a:t>
            </a:r>
          </a:p>
          <a:p>
            <a:r>
              <a:rPr lang="lv-LV" dirty="0" err="1"/>
              <a:t>Current</a:t>
            </a:r>
            <a:r>
              <a:rPr lang="lv-LV" dirty="0"/>
              <a:t> </a:t>
            </a:r>
            <a:r>
              <a:rPr lang="lv-LV" dirty="0" err="1"/>
              <a:t>practices</a:t>
            </a:r>
            <a:r>
              <a:rPr lang="lv-LV" dirty="0"/>
              <a:t> </a:t>
            </a:r>
            <a:r>
              <a:rPr lang="lv-LV" dirty="0" err="1"/>
              <a:t>at</a:t>
            </a:r>
            <a:r>
              <a:rPr lang="lv-LV" dirty="0"/>
              <a:t> </a:t>
            </a:r>
            <a:r>
              <a:rPr lang="lv-LV" dirty="0" err="1"/>
              <a:t>school</a:t>
            </a:r>
            <a:r>
              <a:rPr lang="lv-LV" dirty="0"/>
              <a:t> </a:t>
            </a:r>
            <a:r>
              <a:rPr lang="lv-LV" dirty="0" err="1"/>
              <a:t>as</a:t>
            </a:r>
            <a:r>
              <a:rPr lang="lv-LV" dirty="0"/>
              <a:t> </a:t>
            </a:r>
            <a:r>
              <a:rPr lang="lv-LV" dirty="0" err="1"/>
              <a:t>well</a:t>
            </a:r>
            <a:r>
              <a:rPr lang="lv-LV" dirty="0"/>
              <a:t> </a:t>
            </a:r>
            <a:r>
              <a:rPr lang="lv-LV" dirty="0" err="1"/>
              <a:t>as</a:t>
            </a:r>
            <a:r>
              <a:rPr lang="lv-LV" dirty="0"/>
              <a:t> </a:t>
            </a:r>
            <a:r>
              <a:rPr lang="lv-LV" dirty="0" err="1"/>
              <a:t>existing</a:t>
            </a:r>
            <a:r>
              <a:rPr lang="lv-LV" dirty="0"/>
              <a:t> </a:t>
            </a:r>
            <a:r>
              <a:rPr lang="lv-LV" dirty="0" err="1"/>
              <a:t>ideologies</a:t>
            </a:r>
            <a:r>
              <a:rPr lang="lv-LV" dirty="0"/>
              <a:t> / </a:t>
            </a:r>
            <a:r>
              <a:rPr lang="lv-LV" dirty="0" err="1"/>
              <a:t>attitudes</a:t>
            </a:r>
            <a:r>
              <a:rPr lang="lv-LV" dirty="0"/>
              <a:t> </a:t>
            </a:r>
            <a:r>
              <a:rPr lang="lv-LV" dirty="0" err="1"/>
              <a:t>are</a:t>
            </a:r>
            <a:r>
              <a:rPr lang="lv-LV" dirty="0"/>
              <a:t> </a:t>
            </a:r>
            <a:r>
              <a:rPr lang="lv-LV" dirty="0" err="1"/>
              <a:t>strong</a:t>
            </a:r>
            <a:r>
              <a:rPr lang="lv-LV" dirty="0"/>
              <a:t> </a:t>
            </a:r>
            <a:r>
              <a:rPr lang="lv-LV" dirty="0" err="1"/>
              <a:t>obstacles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process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convincing</a:t>
            </a:r>
            <a:r>
              <a:rPr lang="lv-LV" dirty="0"/>
              <a:t> </a:t>
            </a:r>
            <a:r>
              <a:rPr lang="lv-LV" dirty="0" err="1"/>
              <a:t>society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need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modernization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81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101" y="395216"/>
            <a:ext cx="9520158" cy="1049235"/>
          </a:xfrm>
        </p:spPr>
        <p:txBody>
          <a:bodyPr/>
          <a:lstStyle/>
          <a:p>
            <a:r>
              <a:rPr lang="lv-LV" b="1" dirty="0" err="1"/>
              <a:t>Overview</a:t>
            </a:r>
            <a:r>
              <a:rPr lang="lv-LV" b="1" dirty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695" y="2015732"/>
            <a:ext cx="10140469" cy="3450613"/>
          </a:xfrm>
        </p:spPr>
        <p:txBody>
          <a:bodyPr/>
          <a:lstStyle/>
          <a:p>
            <a:pPr marL="0" indent="0">
              <a:buNone/>
            </a:pPr>
            <a:r>
              <a:rPr lang="lv-LV" sz="2400" dirty="0"/>
              <a:t>1 </a:t>
            </a:r>
            <a:r>
              <a:rPr lang="lv-LV" sz="2400" dirty="0" err="1"/>
              <a:t>Language</a:t>
            </a:r>
            <a:r>
              <a:rPr lang="lv-LV" sz="2400" dirty="0"/>
              <a:t> </a:t>
            </a:r>
            <a:r>
              <a:rPr lang="lv-LV" sz="2400" dirty="0" err="1"/>
              <a:t>as</a:t>
            </a:r>
            <a:r>
              <a:rPr lang="lv-LV" sz="2400" dirty="0"/>
              <a:t> a </a:t>
            </a:r>
            <a:r>
              <a:rPr lang="lv-LV" sz="2400" dirty="0" err="1"/>
              <a:t>Value</a:t>
            </a:r>
            <a:r>
              <a:rPr lang="lv-LV" sz="2400" dirty="0"/>
              <a:t> </a:t>
            </a:r>
            <a:r>
              <a:rPr lang="lv-LV" sz="2400" dirty="0" err="1"/>
              <a:t>and</a:t>
            </a:r>
            <a:r>
              <a:rPr lang="lv-LV" sz="2400" dirty="0"/>
              <a:t> </a:t>
            </a:r>
            <a:r>
              <a:rPr lang="lv-LV" sz="2400" dirty="0" err="1"/>
              <a:t>Valued</a:t>
            </a:r>
            <a:r>
              <a:rPr lang="lv-LV" sz="2400" dirty="0"/>
              <a:t> </a:t>
            </a:r>
            <a:r>
              <a:rPr lang="lv-LV" sz="2400" dirty="0" err="1"/>
              <a:t>Languages</a:t>
            </a:r>
            <a:endParaRPr lang="lv-LV" sz="2400" dirty="0"/>
          </a:p>
          <a:p>
            <a:pPr marL="0" indent="0">
              <a:buNone/>
            </a:pPr>
            <a:r>
              <a:rPr lang="lv-LV" sz="2400" dirty="0"/>
              <a:t>2 A </a:t>
            </a:r>
            <a:r>
              <a:rPr lang="lv-LV" sz="2400" dirty="0" err="1"/>
              <a:t>Short</a:t>
            </a:r>
            <a:r>
              <a:rPr lang="lv-LV" sz="2400" dirty="0"/>
              <a:t> </a:t>
            </a:r>
            <a:r>
              <a:rPr lang="lv-LV" sz="2400" dirty="0" err="1"/>
              <a:t>Insi</a:t>
            </a:r>
            <a:r>
              <a:rPr lang="de-DE" sz="2400" dirty="0" err="1"/>
              <a:t>ght</a:t>
            </a:r>
            <a:r>
              <a:rPr lang="lv-LV" sz="2400" dirty="0"/>
              <a:t> </a:t>
            </a:r>
            <a:r>
              <a:rPr lang="lv-LV" sz="2400" dirty="0" err="1"/>
              <a:t>into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Education</a:t>
            </a:r>
            <a:r>
              <a:rPr lang="lv-LV" sz="2400" dirty="0"/>
              <a:t> </a:t>
            </a:r>
            <a:r>
              <a:rPr lang="lv-LV" sz="2400" dirty="0" err="1"/>
              <a:t>Reform</a:t>
            </a:r>
            <a:r>
              <a:rPr lang="lv-LV" sz="2400" dirty="0"/>
              <a:t> </a:t>
            </a:r>
            <a:r>
              <a:rPr lang="lv-LV" sz="2400" dirty="0" err="1"/>
              <a:t>in</a:t>
            </a:r>
            <a:r>
              <a:rPr lang="lv-LV" sz="2400" dirty="0"/>
              <a:t> Latvia (2016-2021)   </a:t>
            </a:r>
            <a:endParaRPr lang="de-DE" sz="2400" dirty="0"/>
          </a:p>
          <a:p>
            <a:pPr marL="0" indent="0">
              <a:buNone/>
            </a:pPr>
            <a:r>
              <a:rPr lang="lv-LV" sz="2400" dirty="0"/>
              <a:t>2.1 </a:t>
            </a:r>
            <a:r>
              <a:rPr lang="lv-LV" sz="2400" dirty="0" err="1"/>
              <a:t>Language</a:t>
            </a:r>
            <a:r>
              <a:rPr lang="lv-LV" sz="2400" dirty="0"/>
              <a:t> </a:t>
            </a:r>
            <a:r>
              <a:rPr lang="lv-LV" sz="2400" dirty="0" err="1"/>
              <a:t>Planning</a:t>
            </a:r>
            <a:r>
              <a:rPr lang="lv-LV" sz="2400" dirty="0"/>
              <a:t> </a:t>
            </a:r>
            <a:r>
              <a:rPr lang="lv-LV" sz="2400" dirty="0" err="1"/>
              <a:t>and</a:t>
            </a:r>
            <a:r>
              <a:rPr lang="lv-LV" sz="2400" dirty="0"/>
              <a:t> </a:t>
            </a:r>
            <a:r>
              <a:rPr lang="lv-LV" sz="2400" dirty="0" err="1"/>
              <a:t>Management</a:t>
            </a:r>
            <a:r>
              <a:rPr lang="lv-LV" sz="2400" dirty="0"/>
              <a:t> </a:t>
            </a:r>
            <a:r>
              <a:rPr lang="lv-LV" sz="2400" dirty="0" err="1"/>
              <a:t>in</a:t>
            </a:r>
            <a:r>
              <a:rPr lang="lv-LV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lv-LV" sz="2400" dirty="0" err="1"/>
              <a:t>Education</a:t>
            </a:r>
            <a:r>
              <a:rPr lang="lv-LV" sz="2400" dirty="0"/>
              <a:t> </a:t>
            </a:r>
            <a:r>
              <a:rPr lang="lv-LV" sz="2400" dirty="0" err="1"/>
              <a:t>Domain</a:t>
            </a:r>
            <a:endParaRPr lang="lv-LV" sz="2400" dirty="0"/>
          </a:p>
          <a:p>
            <a:pPr marL="0" indent="0">
              <a:buNone/>
            </a:pPr>
            <a:r>
              <a:rPr lang="lv-LV" sz="2400" dirty="0"/>
              <a:t>   2.2 </a:t>
            </a:r>
            <a:r>
              <a:rPr lang="lv-LV" sz="2400" dirty="0" err="1"/>
              <a:t>Language</a:t>
            </a:r>
            <a:r>
              <a:rPr lang="lv-LV" sz="2400" dirty="0"/>
              <a:t> </a:t>
            </a:r>
            <a:r>
              <a:rPr lang="lv-LV" sz="2400" dirty="0" err="1"/>
              <a:t>Ideologies</a:t>
            </a:r>
            <a:r>
              <a:rPr lang="lv-LV" sz="2400" dirty="0"/>
              <a:t>, </a:t>
            </a:r>
            <a:r>
              <a:rPr lang="lv-LV" sz="2400" dirty="0" err="1"/>
              <a:t>Beliefs</a:t>
            </a:r>
            <a:r>
              <a:rPr lang="lv-LV" sz="2400" dirty="0"/>
              <a:t>, </a:t>
            </a:r>
            <a:r>
              <a:rPr lang="de-DE" sz="2400" dirty="0" err="1"/>
              <a:t>Attitudes</a:t>
            </a:r>
            <a:r>
              <a:rPr lang="de-DE" sz="2400" dirty="0"/>
              <a:t> </a:t>
            </a:r>
            <a:r>
              <a:rPr lang="lv-LV" sz="2400" dirty="0"/>
              <a:t>(</a:t>
            </a:r>
            <a:r>
              <a:rPr lang="lv-LV" sz="2400" dirty="0" err="1"/>
              <a:t>Diverse</a:t>
            </a:r>
            <a:r>
              <a:rPr lang="lv-LV" sz="2400" dirty="0"/>
              <a:t> </a:t>
            </a:r>
            <a:r>
              <a:rPr lang="lv-LV" sz="2400" dirty="0" err="1"/>
              <a:t>Perspectives</a:t>
            </a:r>
            <a:r>
              <a:rPr lang="lv-LV" sz="2400" dirty="0"/>
              <a:t>)</a:t>
            </a:r>
          </a:p>
          <a:p>
            <a:pPr marL="0" indent="0">
              <a:buNone/>
            </a:pPr>
            <a:r>
              <a:rPr lang="lv-LV" sz="2400" dirty="0"/>
              <a:t>   2.3 </a:t>
            </a:r>
            <a:r>
              <a:rPr lang="lv-LV" sz="2400" dirty="0" err="1"/>
              <a:t>Language</a:t>
            </a:r>
            <a:r>
              <a:rPr lang="lv-LV" sz="2400" dirty="0"/>
              <a:t> </a:t>
            </a:r>
            <a:r>
              <a:rPr lang="lv-LV" sz="2400" dirty="0" err="1"/>
              <a:t>Practices</a:t>
            </a:r>
            <a:r>
              <a:rPr lang="lv-LV" sz="2400" dirty="0"/>
              <a:t> </a:t>
            </a:r>
            <a:r>
              <a:rPr lang="lv-LV" sz="2400" dirty="0" err="1"/>
              <a:t>at</a:t>
            </a:r>
            <a:r>
              <a:rPr lang="lv-LV" sz="2400" dirty="0"/>
              <a:t> School: </a:t>
            </a:r>
            <a:r>
              <a:rPr lang="lv-LV" sz="2400" dirty="0" err="1"/>
              <a:t>Real</a:t>
            </a:r>
            <a:r>
              <a:rPr lang="lv-LV" sz="2400" dirty="0"/>
              <a:t> </a:t>
            </a:r>
            <a:r>
              <a:rPr lang="lv-LV" sz="2400" dirty="0" err="1"/>
              <a:t>Life</a:t>
            </a:r>
            <a:r>
              <a:rPr lang="lv-LV" sz="2400" dirty="0"/>
              <a:t> </a:t>
            </a:r>
            <a:r>
              <a:rPr lang="lv-LV" sz="2400" dirty="0" err="1"/>
              <a:t>vs</a:t>
            </a:r>
            <a:r>
              <a:rPr lang="lv-LV" sz="2400" dirty="0"/>
              <a:t>. </a:t>
            </a:r>
            <a:r>
              <a:rPr lang="lv-LV" sz="2400" dirty="0" err="1"/>
              <a:t>Expectations</a:t>
            </a:r>
            <a:r>
              <a:rPr lang="lv-LV" sz="2400" dirty="0"/>
              <a:t> </a:t>
            </a:r>
            <a:endParaRPr lang="de-DE" sz="2400" dirty="0"/>
          </a:p>
          <a:p>
            <a:pPr marL="0" indent="0">
              <a:buNone/>
            </a:pPr>
            <a:r>
              <a:rPr lang="lv-LV" sz="2400" dirty="0"/>
              <a:t>3 </a:t>
            </a:r>
            <a:r>
              <a:rPr lang="lv-LV" sz="2400" dirty="0" err="1"/>
              <a:t>Short</a:t>
            </a:r>
            <a:r>
              <a:rPr lang="lv-LV" sz="2400" dirty="0"/>
              <a:t> </a:t>
            </a:r>
            <a:r>
              <a:rPr lang="lv-LV" sz="2400" dirty="0" err="1"/>
              <a:t>Summary</a:t>
            </a:r>
            <a:r>
              <a:rPr lang="lv-LV" sz="24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8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1CFC19-9874-4B9B-8BFF-E1112D9F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813" y="452846"/>
            <a:ext cx="6158338" cy="5450443"/>
          </a:xfrm>
        </p:spPr>
        <p:txBody>
          <a:bodyPr>
            <a:noAutofit/>
          </a:bodyPr>
          <a:lstStyle/>
          <a:p>
            <a:r>
              <a:rPr lang="lv-LV" sz="2400" dirty="0"/>
              <a:t>- </a:t>
            </a:r>
            <a:r>
              <a:rPr lang="lv-LV" sz="2400" b="1" dirty="0" err="1"/>
              <a:t>Why</a:t>
            </a:r>
            <a:r>
              <a:rPr lang="lv-LV" sz="2400" b="1" dirty="0"/>
              <a:t> </a:t>
            </a:r>
            <a:r>
              <a:rPr lang="lv-LV" sz="2400" b="1" dirty="0" err="1"/>
              <a:t>is</a:t>
            </a:r>
            <a:r>
              <a:rPr lang="lv-LV" sz="2400" b="1" dirty="0"/>
              <a:t> </a:t>
            </a:r>
            <a:r>
              <a:rPr lang="lv-LV" sz="2400" b="1" dirty="0" err="1"/>
              <a:t>there</a:t>
            </a:r>
            <a:r>
              <a:rPr lang="lv-LV" sz="2400" b="1" dirty="0"/>
              <a:t> </a:t>
            </a:r>
            <a:r>
              <a:rPr lang="lv-LV" sz="2400" b="1" dirty="0" err="1"/>
              <a:t>language</a:t>
            </a:r>
            <a:r>
              <a:rPr lang="lv-LV" sz="2400" b="1" dirty="0"/>
              <a:t>?</a:t>
            </a:r>
            <a:r>
              <a:rPr lang="lv-LV" sz="2400" dirty="0"/>
              <a:t/>
            </a:r>
            <a:br>
              <a:rPr lang="lv-LV" sz="2400" dirty="0"/>
            </a:br>
            <a:r>
              <a:rPr lang="lv-LV" sz="2400" dirty="0"/>
              <a:t/>
            </a:r>
            <a:br>
              <a:rPr lang="lv-LV" sz="2400" dirty="0"/>
            </a:br>
            <a:r>
              <a:rPr lang="lv-LV" sz="2400" dirty="0" err="1"/>
              <a:t>Surviving</a:t>
            </a:r>
            <a:r>
              <a:rPr lang="lv-LV" sz="2400" dirty="0"/>
              <a:t>, </a:t>
            </a:r>
            <a:r>
              <a:rPr lang="lv-LV" sz="2400" dirty="0" err="1"/>
              <a:t>communication</a:t>
            </a:r>
            <a:r>
              <a:rPr lang="lv-LV" sz="2400" dirty="0"/>
              <a:t>, </a:t>
            </a:r>
            <a:r>
              <a:rPr lang="lv-LV" sz="2400" dirty="0" err="1"/>
              <a:t>cooperation</a:t>
            </a:r>
            <a:r>
              <a:rPr lang="lv-LV" sz="2400" dirty="0"/>
              <a:t/>
            </a:r>
            <a:br>
              <a:rPr lang="lv-LV" sz="2400" dirty="0"/>
            </a:br>
            <a:r>
              <a:rPr lang="lv-LV" sz="2400" dirty="0"/>
              <a:t/>
            </a:r>
            <a:br>
              <a:rPr lang="lv-LV" sz="2400" dirty="0"/>
            </a:br>
            <a:r>
              <a:rPr lang="lv-LV" sz="2400" dirty="0"/>
              <a:t/>
            </a:r>
            <a:br>
              <a:rPr lang="lv-LV" sz="2400" dirty="0"/>
            </a:br>
            <a:r>
              <a:rPr lang="lv-LV" sz="2400" dirty="0"/>
              <a:t>- </a:t>
            </a:r>
            <a:r>
              <a:rPr lang="lv-LV" sz="2400" b="1" dirty="0"/>
              <a:t>W</a:t>
            </a:r>
            <a:r>
              <a:rPr lang="en-US" sz="2400" b="1" dirty="0" err="1"/>
              <a:t>hich</a:t>
            </a:r>
            <a:r>
              <a:rPr lang="en-US" sz="2400" b="1" dirty="0"/>
              <a:t> language</a:t>
            </a:r>
            <a:r>
              <a:rPr lang="lv-LV" sz="2400" b="1" dirty="0"/>
              <a:t>(s)</a:t>
            </a:r>
            <a:r>
              <a:rPr lang="en-US" sz="2400" b="1" dirty="0"/>
              <a:t> </a:t>
            </a:r>
            <a:r>
              <a:rPr lang="lv-LV" sz="2400" b="1" dirty="0"/>
              <a:t>do </a:t>
            </a:r>
            <a:r>
              <a:rPr lang="lv-LV" sz="2400" b="1" dirty="0" err="1"/>
              <a:t>we</a:t>
            </a:r>
            <a:r>
              <a:rPr lang="lv-LV" sz="2400" b="1" dirty="0"/>
              <a:t> </a:t>
            </a:r>
            <a:r>
              <a:rPr lang="en-US" sz="2400" b="1" dirty="0"/>
              <a:t>assign value to</a:t>
            </a:r>
            <a:r>
              <a:rPr lang="lv-LV" sz="2400" b="1" dirty="0"/>
              <a:t>?</a:t>
            </a:r>
            <a:br>
              <a:rPr lang="lv-LV" sz="2400" b="1" dirty="0"/>
            </a:br>
            <a:r>
              <a:rPr lang="lv-LV" sz="2400" b="1" dirty="0"/>
              <a:t/>
            </a:r>
            <a:br>
              <a:rPr lang="lv-LV" sz="2400" b="1" dirty="0"/>
            </a:br>
            <a:r>
              <a:rPr lang="lv-LV" sz="2400" dirty="0" err="1"/>
              <a:t>Linguistic</a:t>
            </a:r>
            <a:r>
              <a:rPr lang="lv-LV" sz="2400" dirty="0"/>
              <a:t>, </a:t>
            </a:r>
            <a:r>
              <a:rPr lang="lv-LV" sz="2400" dirty="0" err="1"/>
              <a:t>cultural</a:t>
            </a:r>
            <a:r>
              <a:rPr lang="lv-LV" sz="2400" dirty="0"/>
              <a:t>, </a:t>
            </a:r>
            <a:r>
              <a:rPr lang="lv-LV" sz="2400" dirty="0" err="1"/>
              <a:t>ethnic</a:t>
            </a:r>
            <a:r>
              <a:rPr lang="lv-LV" sz="2400" dirty="0"/>
              <a:t> </a:t>
            </a:r>
            <a:r>
              <a:rPr lang="lv-LV" sz="2400" dirty="0" err="1"/>
              <a:t>identity</a:t>
            </a:r>
            <a:r>
              <a:rPr lang="lv-LV" sz="2400" dirty="0"/>
              <a:t> (</a:t>
            </a:r>
            <a:r>
              <a:rPr lang="lv-LV" sz="2400" dirty="0" err="1"/>
              <a:t>teachers</a:t>
            </a:r>
            <a:r>
              <a:rPr lang="lv-LV" sz="2400" dirty="0"/>
              <a:t>’ </a:t>
            </a:r>
            <a:r>
              <a:rPr lang="lv-LV" sz="2400" dirty="0" err="1"/>
              <a:t>perspective</a:t>
            </a:r>
            <a:r>
              <a:rPr lang="lv-LV" sz="2400" dirty="0"/>
              <a:t>)</a:t>
            </a:r>
            <a:br>
              <a:rPr lang="lv-LV" sz="2400" dirty="0"/>
            </a:br>
            <a:r>
              <a:rPr lang="lv-LV" sz="2400" b="1" dirty="0"/>
              <a:t/>
            </a:r>
            <a:br>
              <a:rPr lang="lv-LV" sz="2400" b="1" dirty="0"/>
            </a:br>
            <a:r>
              <a:rPr lang="lv-LV" sz="2400" dirty="0" err="1"/>
              <a:t>Usage</a:t>
            </a:r>
            <a:r>
              <a:rPr lang="lv-LV" sz="2400" dirty="0"/>
              <a:t> </a:t>
            </a:r>
            <a:r>
              <a:rPr lang="lv-LV" sz="2400" dirty="0" err="1"/>
              <a:t>value</a:t>
            </a:r>
            <a:r>
              <a:rPr lang="lv-LV" sz="2400" dirty="0"/>
              <a:t> (</a:t>
            </a:r>
            <a:r>
              <a:rPr lang="lv-LV" sz="2400" dirty="0" err="1"/>
              <a:t>more</a:t>
            </a:r>
            <a:r>
              <a:rPr lang="lv-LV" sz="2400" dirty="0"/>
              <a:t> students’ </a:t>
            </a:r>
            <a:r>
              <a:rPr lang="lv-LV" sz="2400" dirty="0" err="1"/>
              <a:t>perspective</a:t>
            </a:r>
            <a:r>
              <a:rPr lang="lv-LV" sz="2400" dirty="0"/>
              <a:t>)</a:t>
            </a:r>
            <a:br>
              <a:rPr lang="lv-LV" sz="2400" dirty="0"/>
            </a:br>
            <a:r>
              <a:rPr lang="lv-LV" sz="2400" dirty="0"/>
              <a:t/>
            </a:r>
            <a:br>
              <a:rPr lang="lv-LV" sz="2400" dirty="0"/>
            </a:br>
            <a:r>
              <a:rPr lang="lv-LV" sz="2400" dirty="0" err="1"/>
              <a:t>Valued</a:t>
            </a:r>
            <a:r>
              <a:rPr lang="lv-LV" sz="2400" dirty="0"/>
              <a:t> </a:t>
            </a:r>
            <a:r>
              <a:rPr lang="lv-LV" sz="2400" dirty="0" err="1"/>
              <a:t>knowledge</a:t>
            </a:r>
            <a:r>
              <a:rPr lang="lv-LV" sz="2400" dirty="0"/>
              <a:t> – </a:t>
            </a:r>
            <a:r>
              <a:rPr lang="lv-LV" sz="2400" dirty="0" err="1"/>
              <a:t>for</a:t>
            </a:r>
            <a:r>
              <a:rPr lang="lv-LV" sz="2400" dirty="0"/>
              <a:t> </a:t>
            </a:r>
            <a:r>
              <a:rPr lang="lv-LV" sz="2400" dirty="0" err="1"/>
              <a:t>which</a:t>
            </a:r>
            <a:r>
              <a:rPr lang="lv-LV" sz="2400" dirty="0"/>
              <a:t> </a:t>
            </a:r>
            <a:r>
              <a:rPr lang="lv-LV" sz="2400" dirty="0" err="1"/>
              <a:t>purposes</a:t>
            </a:r>
            <a:r>
              <a:rPr lang="lv-LV" sz="2400" dirty="0"/>
              <a:t>?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lv-LV" sz="2400" b="0" dirty="0"/>
              <a:t/>
            </a:r>
            <a:br>
              <a:rPr lang="lv-LV" sz="2400" b="0" dirty="0"/>
            </a:br>
            <a:endParaRPr lang="lv-LV" sz="24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D7FA08-ED02-445F-ABD9-12903D284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813" y="6260128"/>
            <a:ext cx="6358423" cy="871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400" b="1" dirty="0"/>
              <a:t>1 </a:t>
            </a:r>
            <a:r>
              <a:rPr lang="lv-LV" sz="2400" b="1" dirty="0" err="1"/>
              <a:t>Language</a:t>
            </a:r>
            <a:r>
              <a:rPr lang="lv-LV" sz="2400" b="1" dirty="0"/>
              <a:t> </a:t>
            </a:r>
            <a:r>
              <a:rPr lang="lv-LV" sz="2400" b="1" dirty="0" err="1"/>
              <a:t>as</a:t>
            </a:r>
            <a:r>
              <a:rPr lang="lv-LV" sz="2400" b="1" dirty="0"/>
              <a:t> a </a:t>
            </a:r>
            <a:r>
              <a:rPr lang="lv-LV" sz="2400" b="1" dirty="0" err="1"/>
              <a:t>Value</a:t>
            </a:r>
            <a:r>
              <a:rPr lang="lv-LV" sz="2400" b="1" dirty="0"/>
              <a:t>. </a:t>
            </a:r>
            <a:r>
              <a:rPr lang="lv-LV" sz="2400" b="1" dirty="0" err="1"/>
              <a:t>Valued</a:t>
            </a:r>
            <a:r>
              <a:rPr lang="lv-LV" sz="2400" b="1" dirty="0"/>
              <a:t> </a:t>
            </a:r>
            <a:r>
              <a:rPr lang="lv-LV" sz="2400" b="1" dirty="0" err="1"/>
              <a:t>Languages</a:t>
            </a:r>
            <a:endParaRPr lang="lv-LV" sz="2400" b="1" dirty="0"/>
          </a:p>
        </p:txBody>
      </p:sp>
      <p:pic>
        <p:nvPicPr>
          <p:cNvPr id="3" name="Picture 2" descr="Do It Myself Blog – Glenda Watson Hyatt » Living with a disabil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05" y="783081"/>
            <a:ext cx="2054271" cy="2054271"/>
          </a:xfrm>
          <a:prstGeom prst="rect">
            <a:avLst/>
          </a:prstGeom>
        </p:spPr>
      </p:pic>
      <p:pic>
        <p:nvPicPr>
          <p:cNvPr id="6" name="Picture 5" descr="Propaganda of the Ancient Roman Worl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9" y="3646028"/>
            <a:ext cx="3498504" cy="225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4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491010"/>
            <a:ext cx="10728960" cy="966729"/>
          </a:xfrm>
        </p:spPr>
        <p:txBody>
          <a:bodyPr>
            <a:normAutofit fontScale="90000"/>
          </a:bodyPr>
          <a:lstStyle/>
          <a:p>
            <a:r>
              <a:rPr lang="lv-LV" sz="2900" b="1" dirty="0"/>
              <a:t>2 A </a:t>
            </a:r>
            <a:r>
              <a:rPr lang="lv-LV" sz="2900" b="1" dirty="0" err="1"/>
              <a:t>Short</a:t>
            </a:r>
            <a:r>
              <a:rPr lang="lv-LV" sz="2900" b="1" dirty="0"/>
              <a:t> </a:t>
            </a:r>
            <a:r>
              <a:rPr lang="lv-LV" sz="2900" b="1" dirty="0" err="1"/>
              <a:t>Insi</a:t>
            </a:r>
            <a:r>
              <a:rPr lang="de-DE" sz="2900" b="1" dirty="0" err="1"/>
              <a:t>ght</a:t>
            </a:r>
            <a:r>
              <a:rPr lang="lv-LV" sz="2900" b="1" dirty="0"/>
              <a:t> </a:t>
            </a:r>
            <a:r>
              <a:rPr lang="lv-LV" sz="2900" b="1" dirty="0" err="1"/>
              <a:t>into</a:t>
            </a:r>
            <a:r>
              <a:rPr lang="lv-LV" sz="2900" b="1" dirty="0"/>
              <a:t> </a:t>
            </a:r>
            <a:r>
              <a:rPr lang="lv-LV" sz="2900" b="1" dirty="0" err="1"/>
              <a:t>the</a:t>
            </a:r>
            <a:r>
              <a:rPr lang="lv-LV" sz="2900" b="1" dirty="0"/>
              <a:t> </a:t>
            </a:r>
            <a:r>
              <a:rPr lang="lv-LV" sz="2900" b="1" dirty="0" err="1"/>
              <a:t>Education</a:t>
            </a:r>
            <a:r>
              <a:rPr lang="lv-LV" sz="2900" b="1" dirty="0"/>
              <a:t> </a:t>
            </a:r>
            <a:r>
              <a:rPr lang="lv-LV" sz="2900" b="1" dirty="0" err="1"/>
              <a:t>Reform</a:t>
            </a:r>
            <a:r>
              <a:rPr lang="lv-LV" sz="2900" b="1" dirty="0"/>
              <a:t> </a:t>
            </a:r>
            <a:r>
              <a:rPr lang="lv-LV" sz="2900" b="1" dirty="0" err="1"/>
              <a:t>in</a:t>
            </a:r>
            <a:r>
              <a:rPr lang="lv-LV" sz="2900" b="1" dirty="0"/>
              <a:t> Latvia (2016-2021)</a:t>
            </a:r>
            <a:r>
              <a:rPr lang="lv-LV" dirty="0"/>
              <a:t/>
            </a:r>
            <a:br>
              <a:rPr lang="lv-LV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619794"/>
            <a:ext cx="10084526" cy="4807131"/>
          </a:xfrm>
        </p:spPr>
        <p:txBody>
          <a:bodyPr>
            <a:normAutofit lnSpcReduction="10000"/>
          </a:bodyPr>
          <a:lstStyle/>
          <a:p>
            <a:r>
              <a:rPr lang="lv-LV" dirty="0" err="1"/>
              <a:t>Since</a:t>
            </a:r>
            <a:r>
              <a:rPr lang="lv-LV" dirty="0"/>
              <a:t> 2016, </a:t>
            </a:r>
            <a:r>
              <a:rPr lang="lv-LV" dirty="0" err="1"/>
              <a:t>the</a:t>
            </a:r>
            <a:r>
              <a:rPr lang="lv-LV" dirty="0"/>
              <a:t> National </a:t>
            </a:r>
            <a:r>
              <a:rPr lang="lv-LV" dirty="0" err="1"/>
              <a:t>Centre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Education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Latvia </a:t>
            </a:r>
            <a:r>
              <a:rPr lang="lv-LV" dirty="0" err="1"/>
              <a:t>has</a:t>
            </a:r>
            <a:r>
              <a:rPr lang="lv-LV" dirty="0"/>
              <a:t> </a:t>
            </a:r>
            <a:r>
              <a:rPr lang="lv-LV" dirty="0" err="1"/>
              <a:t>been</a:t>
            </a:r>
            <a:r>
              <a:rPr lang="lv-LV" dirty="0"/>
              <a:t> </a:t>
            </a:r>
            <a:r>
              <a:rPr lang="lv-LV" dirty="0" err="1"/>
              <a:t>conducting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European</a:t>
            </a:r>
            <a:r>
              <a:rPr lang="lv-LV" dirty="0"/>
              <a:t> </a:t>
            </a:r>
            <a:r>
              <a:rPr lang="lv-LV" dirty="0" err="1"/>
              <a:t>Social</a:t>
            </a:r>
            <a:r>
              <a:rPr lang="lv-LV" dirty="0"/>
              <a:t> </a:t>
            </a:r>
            <a:r>
              <a:rPr lang="lv-LV" dirty="0" err="1"/>
              <a:t>Fund</a:t>
            </a:r>
            <a:r>
              <a:rPr lang="lv-LV" dirty="0"/>
              <a:t> </a:t>
            </a:r>
            <a:r>
              <a:rPr lang="lv-LV" dirty="0" err="1"/>
              <a:t>project</a:t>
            </a:r>
            <a:r>
              <a:rPr lang="lv-LV" dirty="0"/>
              <a:t> “A </a:t>
            </a:r>
            <a:r>
              <a:rPr lang="lv-LV" dirty="0" err="1"/>
              <a:t>Competences</a:t>
            </a:r>
            <a:r>
              <a:rPr lang="lv-LV" dirty="0"/>
              <a:t> </a:t>
            </a:r>
            <a:r>
              <a:rPr lang="lv-LV" dirty="0" err="1"/>
              <a:t>Approach</a:t>
            </a:r>
            <a:r>
              <a:rPr lang="lv-LV" dirty="0"/>
              <a:t> to </a:t>
            </a:r>
            <a:r>
              <a:rPr lang="lv-LV" dirty="0" err="1"/>
              <a:t>Learning</a:t>
            </a:r>
            <a:r>
              <a:rPr lang="lv-LV" dirty="0"/>
              <a:t> </a:t>
            </a:r>
            <a:r>
              <a:rPr lang="lv-LV" dirty="0" err="1"/>
              <a:t>Processes</a:t>
            </a:r>
            <a:r>
              <a:rPr lang="lv-LV" dirty="0"/>
              <a:t>” (Skola2030). </a:t>
            </a:r>
          </a:p>
          <a:p>
            <a:r>
              <a:rPr lang="lv-LV" dirty="0" err="1"/>
              <a:t>Regarding</a:t>
            </a:r>
            <a:r>
              <a:rPr lang="lv-LV" dirty="0"/>
              <a:t> </a:t>
            </a:r>
            <a:r>
              <a:rPr lang="lv-LV" dirty="0" err="1"/>
              <a:t>language</a:t>
            </a:r>
            <a:r>
              <a:rPr lang="lv-LV" dirty="0"/>
              <a:t> </a:t>
            </a:r>
            <a:r>
              <a:rPr lang="lv-LV" dirty="0" err="1"/>
              <a:t>education</a:t>
            </a:r>
            <a:r>
              <a:rPr lang="lv-LV" dirty="0"/>
              <a:t>,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project</a:t>
            </a:r>
            <a:r>
              <a:rPr lang="lv-LV" dirty="0"/>
              <a:t> </a:t>
            </a:r>
            <a:r>
              <a:rPr lang="lv-LV" dirty="0" err="1"/>
              <a:t>hopes</a:t>
            </a:r>
            <a:r>
              <a:rPr lang="lv-LV" dirty="0"/>
              <a:t> to </a:t>
            </a:r>
            <a:r>
              <a:rPr lang="lv-LV" dirty="0" err="1"/>
              <a:t>identify</a:t>
            </a:r>
            <a:r>
              <a:rPr lang="lv-LV" dirty="0"/>
              <a:t> </a:t>
            </a:r>
            <a:r>
              <a:rPr lang="lv-LV" dirty="0" err="1"/>
              <a:t>successful</a:t>
            </a:r>
            <a:r>
              <a:rPr lang="lv-LV" dirty="0"/>
              <a:t> </a:t>
            </a:r>
            <a:r>
              <a:rPr lang="lv-LV" dirty="0" err="1"/>
              <a:t>ways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which</a:t>
            </a:r>
            <a:r>
              <a:rPr lang="lv-LV" dirty="0"/>
              <a:t> to </a:t>
            </a:r>
            <a:r>
              <a:rPr lang="lv-LV" dirty="0" err="1"/>
              <a:t>teach</a:t>
            </a:r>
            <a:r>
              <a:rPr lang="lv-LV" dirty="0"/>
              <a:t> 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following</a:t>
            </a:r>
            <a:r>
              <a:rPr lang="lv-LV" dirty="0"/>
              <a:t> </a:t>
            </a:r>
            <a:r>
              <a:rPr lang="lv-LV" dirty="0" err="1"/>
              <a:t>aims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mind</a:t>
            </a:r>
            <a:r>
              <a:rPr lang="lv-LV" dirty="0"/>
              <a:t>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lv-LV" sz="1800" dirty="0">
                <a:solidFill>
                  <a:schemeClr val="accent3"/>
                </a:solidFill>
              </a:rPr>
              <a:t>     to </a:t>
            </a:r>
            <a:r>
              <a:rPr lang="lv-LV" sz="1800" dirty="0" err="1">
                <a:solidFill>
                  <a:schemeClr val="accent3"/>
                </a:solidFill>
              </a:rPr>
              <a:t>develop</a:t>
            </a:r>
            <a:r>
              <a:rPr lang="lv-LV" sz="1800" dirty="0">
                <a:solidFill>
                  <a:schemeClr val="accent3"/>
                </a:solidFill>
              </a:rPr>
              <a:t> students’ </a:t>
            </a:r>
            <a:r>
              <a:rPr lang="lv-LV" sz="1800" dirty="0" err="1">
                <a:solidFill>
                  <a:schemeClr val="accent3"/>
                </a:solidFill>
              </a:rPr>
              <a:t>literacy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and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pluriliteracy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in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the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understanding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that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Latvian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is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also</a:t>
            </a:r>
            <a:r>
              <a:rPr lang="lv-LV" sz="1800" dirty="0">
                <a:solidFill>
                  <a:schemeClr val="accent3"/>
                </a:solidFill>
              </a:rPr>
              <a:t> a </a:t>
            </a:r>
            <a:r>
              <a:rPr lang="lv-LV" sz="1800" dirty="0" err="1">
                <a:solidFill>
                  <a:schemeClr val="accent3"/>
                </a:solidFill>
              </a:rPr>
              <a:t>tool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for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deeper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learning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and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understanding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other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subjects</a:t>
            </a:r>
            <a:r>
              <a:rPr lang="lv-LV" sz="1800" dirty="0">
                <a:solidFill>
                  <a:schemeClr val="accent3"/>
                </a:solidFill>
              </a:rPr>
              <a:t>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lv-LV" sz="1800" dirty="0">
                <a:solidFill>
                  <a:schemeClr val="accent3"/>
                </a:solidFill>
              </a:rPr>
              <a:t>     to </a:t>
            </a:r>
            <a:r>
              <a:rPr lang="lv-LV" sz="1800" dirty="0" err="1">
                <a:solidFill>
                  <a:schemeClr val="accent3"/>
                </a:solidFill>
              </a:rPr>
              <a:t>support</a:t>
            </a:r>
            <a:r>
              <a:rPr lang="lv-LV" sz="1800" dirty="0">
                <a:solidFill>
                  <a:schemeClr val="accent3"/>
                </a:solidFill>
              </a:rPr>
              <a:t> students’ </a:t>
            </a:r>
            <a:r>
              <a:rPr lang="lv-LV" sz="1800" dirty="0" err="1">
                <a:solidFill>
                  <a:schemeClr val="accent3"/>
                </a:solidFill>
              </a:rPr>
              <a:t>active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involvement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in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exploring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and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describing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linguistic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structures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while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learning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Latvian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and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other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languages</a:t>
            </a:r>
            <a:r>
              <a:rPr lang="lv-LV" sz="1800" dirty="0">
                <a:solidFill>
                  <a:schemeClr val="accent3"/>
                </a:solidFill>
              </a:rPr>
              <a:t>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lv-LV" sz="1800" dirty="0">
                <a:solidFill>
                  <a:schemeClr val="accent3"/>
                </a:solidFill>
              </a:rPr>
              <a:t>     to </a:t>
            </a:r>
            <a:r>
              <a:rPr lang="lv-LV" sz="1800" dirty="0" err="1">
                <a:solidFill>
                  <a:schemeClr val="accent3"/>
                </a:solidFill>
              </a:rPr>
              <a:t>develop</a:t>
            </a:r>
            <a:r>
              <a:rPr lang="lv-LV" sz="1800" dirty="0">
                <a:solidFill>
                  <a:schemeClr val="accent3"/>
                </a:solidFill>
              </a:rPr>
              <a:t> students’ </a:t>
            </a:r>
            <a:r>
              <a:rPr lang="lv-LV" sz="1800" dirty="0" err="1">
                <a:solidFill>
                  <a:schemeClr val="accent3"/>
                </a:solidFill>
              </a:rPr>
              <a:t>individual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personalities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through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expressing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oneself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in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one’s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own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language</a:t>
            </a:r>
            <a:r>
              <a:rPr lang="lv-LV" sz="1800" dirty="0">
                <a:solidFill>
                  <a:schemeClr val="accent3"/>
                </a:solidFill>
              </a:rPr>
              <a:t>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lv-LV" sz="1800" dirty="0">
                <a:solidFill>
                  <a:schemeClr val="accent3"/>
                </a:solidFill>
              </a:rPr>
              <a:t>     to </a:t>
            </a:r>
            <a:r>
              <a:rPr lang="lv-LV" sz="1800" dirty="0" err="1">
                <a:solidFill>
                  <a:schemeClr val="accent3"/>
                </a:solidFill>
              </a:rPr>
              <a:t>develop</a:t>
            </a:r>
            <a:r>
              <a:rPr lang="lv-LV" sz="1800" dirty="0">
                <a:solidFill>
                  <a:schemeClr val="accent3"/>
                </a:solidFill>
              </a:rPr>
              <a:t> students’ </a:t>
            </a:r>
            <a:r>
              <a:rPr lang="lv-LV" sz="1800" dirty="0" err="1">
                <a:solidFill>
                  <a:schemeClr val="accent3"/>
                </a:solidFill>
              </a:rPr>
              <a:t>transversal</a:t>
            </a:r>
            <a:r>
              <a:rPr lang="lv-LV" sz="1800" dirty="0">
                <a:solidFill>
                  <a:schemeClr val="accent3"/>
                </a:solidFill>
              </a:rPr>
              <a:t> </a:t>
            </a:r>
            <a:r>
              <a:rPr lang="lv-LV" sz="1800" dirty="0" err="1">
                <a:solidFill>
                  <a:schemeClr val="accent3"/>
                </a:solidFill>
              </a:rPr>
              <a:t>skills</a:t>
            </a:r>
            <a:r>
              <a:rPr lang="lv-LV" sz="1800" dirty="0">
                <a:solidFill>
                  <a:schemeClr val="accent3"/>
                </a:solidFill>
              </a:rPr>
              <a:t>, </a:t>
            </a:r>
            <a:r>
              <a:rPr lang="lv-LV" sz="1800" dirty="0" err="1">
                <a:solidFill>
                  <a:schemeClr val="accent3"/>
                </a:solidFill>
              </a:rPr>
              <a:t>etc</a:t>
            </a:r>
            <a:r>
              <a:rPr lang="lv-LV" sz="1800" dirty="0">
                <a:solidFill>
                  <a:schemeClr val="accent3"/>
                </a:solidFill>
              </a:rPr>
              <a:t>. </a:t>
            </a:r>
          </a:p>
          <a:p>
            <a:pPr marL="0" indent="0">
              <a:buNone/>
            </a:pPr>
            <a:endParaRPr lang="en-US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6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411" y="212336"/>
            <a:ext cx="10859589" cy="623687"/>
          </a:xfrm>
        </p:spPr>
        <p:txBody>
          <a:bodyPr>
            <a:normAutofit fontScale="90000"/>
          </a:bodyPr>
          <a:lstStyle/>
          <a:p>
            <a:r>
              <a:rPr lang="lv-LV" sz="2800" b="1" dirty="0"/>
              <a:t>2.1</a:t>
            </a:r>
            <a:r>
              <a:rPr lang="lv-LV" sz="2800" dirty="0"/>
              <a:t> </a:t>
            </a:r>
            <a:r>
              <a:rPr lang="lv-LV" sz="2800" b="1" dirty="0" err="1"/>
              <a:t>Language</a:t>
            </a:r>
            <a:r>
              <a:rPr lang="lv-LV" sz="2800" b="1" dirty="0"/>
              <a:t> </a:t>
            </a:r>
            <a:r>
              <a:rPr lang="lv-LV" sz="2800" b="1" dirty="0" err="1"/>
              <a:t>Planning</a:t>
            </a:r>
            <a:r>
              <a:rPr lang="lv-LV" sz="2800" b="1" dirty="0"/>
              <a:t> </a:t>
            </a:r>
            <a:r>
              <a:rPr lang="lv-LV" sz="2800" b="1" dirty="0" err="1"/>
              <a:t>and</a:t>
            </a:r>
            <a:r>
              <a:rPr lang="lv-LV" sz="2800" b="1" dirty="0"/>
              <a:t> </a:t>
            </a:r>
            <a:r>
              <a:rPr lang="lv-LV" sz="2800" b="1" dirty="0" err="1"/>
              <a:t>Management</a:t>
            </a:r>
            <a:r>
              <a:rPr lang="lv-LV" sz="2800" b="1" dirty="0"/>
              <a:t> </a:t>
            </a:r>
            <a:r>
              <a:rPr lang="lv-LV" sz="2800" b="1" dirty="0" err="1"/>
              <a:t>in</a:t>
            </a:r>
            <a:r>
              <a:rPr lang="lv-LV" sz="2800" b="1" dirty="0"/>
              <a:t> </a:t>
            </a:r>
            <a:r>
              <a:rPr lang="de-DE" sz="2800" b="1" dirty="0" err="1"/>
              <a:t>the</a:t>
            </a:r>
            <a:r>
              <a:rPr lang="de-DE" sz="2800" b="1" dirty="0"/>
              <a:t> </a:t>
            </a:r>
            <a:r>
              <a:rPr lang="lv-LV" sz="2800" b="1" dirty="0" err="1"/>
              <a:t>Education</a:t>
            </a:r>
            <a:r>
              <a:rPr lang="lv-LV" sz="2800" b="1" dirty="0"/>
              <a:t> </a:t>
            </a:r>
            <a:r>
              <a:rPr lang="lv-LV" sz="2800" b="1" dirty="0" err="1"/>
              <a:t>Domain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278" y="1393371"/>
            <a:ext cx="10356670" cy="4781006"/>
          </a:xfrm>
        </p:spPr>
        <p:txBody>
          <a:bodyPr>
            <a:normAutofit fontScale="92500" lnSpcReduction="10000"/>
          </a:bodyPr>
          <a:lstStyle/>
          <a:p>
            <a:r>
              <a:rPr lang="lv-LV" sz="2600" b="1" dirty="0"/>
              <a:t>2018 </a:t>
            </a:r>
            <a:r>
              <a:rPr lang="de-DE" sz="2600" b="1" dirty="0"/>
              <a:t>N</a:t>
            </a:r>
            <a:r>
              <a:rPr lang="lv-LV" sz="2600" b="1" dirty="0" err="1"/>
              <a:t>ational</a:t>
            </a:r>
            <a:r>
              <a:rPr lang="lv-LV" sz="2600" b="1" dirty="0"/>
              <a:t> </a:t>
            </a:r>
            <a:r>
              <a:rPr lang="de-DE" sz="2600" b="1" dirty="0"/>
              <a:t>C</a:t>
            </a:r>
            <a:r>
              <a:rPr lang="lv-LV" sz="2600" b="1" dirty="0" err="1"/>
              <a:t>urriculum</a:t>
            </a:r>
            <a:r>
              <a:rPr lang="lv-LV" sz="2600" b="1" dirty="0"/>
              <a:t> </a:t>
            </a:r>
            <a:r>
              <a:rPr lang="lv-LV" sz="2600" b="1" dirty="0" err="1"/>
              <a:t>for</a:t>
            </a:r>
            <a:r>
              <a:rPr lang="lv-LV" sz="2600" b="1" dirty="0"/>
              <a:t> </a:t>
            </a:r>
            <a:r>
              <a:rPr lang="de-DE" sz="2600" b="1" dirty="0"/>
              <a:t>P</a:t>
            </a:r>
            <a:r>
              <a:rPr lang="lv-LV" sz="2600" b="1" dirty="0" err="1"/>
              <a:t>rimary</a:t>
            </a:r>
            <a:r>
              <a:rPr lang="lv-LV" sz="2600" b="1" dirty="0"/>
              <a:t> </a:t>
            </a:r>
            <a:r>
              <a:rPr lang="de-DE" sz="2600" b="1" dirty="0"/>
              <a:t>S</a:t>
            </a:r>
            <a:r>
              <a:rPr lang="lv-LV" sz="2600" b="1" dirty="0" err="1"/>
              <a:t>chools</a:t>
            </a:r>
            <a:r>
              <a:rPr lang="lv-LV" sz="2600" b="1" dirty="0"/>
              <a:t> </a:t>
            </a:r>
            <a:r>
              <a:rPr lang="lv-LV" sz="2600" dirty="0"/>
              <a:t>(</a:t>
            </a:r>
            <a:r>
              <a:rPr lang="lv-LV" sz="2600" dirty="0" err="1"/>
              <a:t>grade</a:t>
            </a:r>
            <a:r>
              <a:rPr lang="de-DE" sz="2600" dirty="0"/>
              <a:t>s</a:t>
            </a:r>
            <a:r>
              <a:rPr lang="lv-LV" sz="2600" dirty="0"/>
              <a:t> 1-9) </a:t>
            </a:r>
            <a:r>
              <a:rPr lang="lv-LV" sz="2600" dirty="0" err="1"/>
              <a:t>and</a:t>
            </a:r>
            <a:r>
              <a:rPr lang="lv-LV" sz="2600" dirty="0"/>
              <a:t> </a:t>
            </a:r>
            <a:endParaRPr lang="de-DE" sz="2600" dirty="0"/>
          </a:p>
          <a:p>
            <a:r>
              <a:rPr lang="lv-LV" sz="2600" b="1" dirty="0"/>
              <a:t>2019 </a:t>
            </a:r>
            <a:r>
              <a:rPr lang="de-DE" sz="2600" b="1" dirty="0"/>
              <a:t>N</a:t>
            </a:r>
            <a:r>
              <a:rPr lang="lv-LV" sz="2600" b="1" dirty="0" err="1"/>
              <a:t>ational</a:t>
            </a:r>
            <a:r>
              <a:rPr lang="lv-LV" sz="2600" b="1" dirty="0"/>
              <a:t> </a:t>
            </a:r>
            <a:r>
              <a:rPr lang="de-DE" sz="2600" b="1" dirty="0"/>
              <a:t>C</a:t>
            </a:r>
            <a:r>
              <a:rPr lang="lv-LV" sz="2600" b="1" dirty="0" err="1"/>
              <a:t>urriculum</a:t>
            </a:r>
            <a:r>
              <a:rPr lang="lv-LV" sz="2600" b="1" dirty="0"/>
              <a:t> </a:t>
            </a:r>
            <a:r>
              <a:rPr lang="lv-LV" sz="2600" b="1" dirty="0" err="1"/>
              <a:t>for</a:t>
            </a:r>
            <a:r>
              <a:rPr lang="lv-LV" sz="2600" b="1" dirty="0"/>
              <a:t> </a:t>
            </a:r>
            <a:r>
              <a:rPr lang="de-DE" sz="2600" b="1" dirty="0"/>
              <a:t>S</a:t>
            </a:r>
            <a:r>
              <a:rPr lang="lv-LV" sz="2600" b="1" dirty="0" err="1"/>
              <a:t>econdary</a:t>
            </a:r>
            <a:r>
              <a:rPr lang="lv-LV" sz="2600" b="1" dirty="0"/>
              <a:t> </a:t>
            </a:r>
            <a:r>
              <a:rPr lang="de-DE" sz="2600" b="1" dirty="0"/>
              <a:t>S</a:t>
            </a:r>
            <a:r>
              <a:rPr lang="lv-LV" sz="2600" b="1" dirty="0" err="1"/>
              <a:t>chools</a:t>
            </a:r>
            <a:r>
              <a:rPr lang="lv-LV" sz="2600" b="1" dirty="0"/>
              <a:t> </a:t>
            </a:r>
            <a:r>
              <a:rPr lang="lv-LV" sz="2600" dirty="0"/>
              <a:t>(</a:t>
            </a:r>
            <a:r>
              <a:rPr lang="lv-LV" sz="2600" dirty="0" err="1"/>
              <a:t>grade</a:t>
            </a:r>
            <a:r>
              <a:rPr lang="de-DE" sz="2600" dirty="0"/>
              <a:t>s</a:t>
            </a:r>
            <a:r>
              <a:rPr lang="lv-LV" sz="2600" dirty="0"/>
              <a:t> 10-12)</a:t>
            </a:r>
          </a:p>
          <a:p>
            <a:endParaRPr lang="lv-LV" sz="2600" dirty="0"/>
          </a:p>
          <a:p>
            <a:r>
              <a:rPr lang="lv-LV" sz="2600" b="1" dirty="0"/>
              <a:t>«</a:t>
            </a:r>
            <a:r>
              <a:rPr lang="lv-LV" sz="2600" b="1" dirty="0" err="1"/>
              <a:t>Big</a:t>
            </a:r>
            <a:r>
              <a:rPr lang="lv-LV" sz="2600" b="1" dirty="0"/>
              <a:t> </a:t>
            </a:r>
            <a:r>
              <a:rPr lang="lv-LV" sz="2600" b="1" dirty="0" err="1"/>
              <a:t>Ideas</a:t>
            </a:r>
            <a:r>
              <a:rPr lang="lv-LV" sz="2600" b="1" dirty="0"/>
              <a:t>» </a:t>
            </a:r>
            <a:r>
              <a:rPr lang="lv-LV" sz="2600" b="1" dirty="0" err="1"/>
              <a:t>in</a:t>
            </a:r>
            <a:r>
              <a:rPr lang="lv-LV" sz="2600" b="1" dirty="0"/>
              <a:t> </a:t>
            </a:r>
            <a:r>
              <a:rPr lang="lv-LV" sz="2600" b="1" dirty="0" err="1"/>
              <a:t>the</a:t>
            </a:r>
            <a:r>
              <a:rPr lang="lv-LV" sz="2600" b="1" dirty="0"/>
              <a:t> </a:t>
            </a:r>
            <a:r>
              <a:rPr lang="lv-LV" sz="2600" b="1" dirty="0" err="1"/>
              <a:t>section</a:t>
            </a:r>
            <a:r>
              <a:rPr lang="lv-LV" sz="2600" b="1" dirty="0"/>
              <a:t> «</a:t>
            </a:r>
            <a:r>
              <a:rPr lang="lv-LV" sz="2600" b="1" dirty="0" err="1"/>
              <a:t>Languages</a:t>
            </a:r>
            <a:r>
              <a:rPr lang="lv-LV" sz="2600" b="1" dirty="0"/>
              <a:t>»: </a:t>
            </a:r>
          </a:p>
          <a:p>
            <a:pPr marL="457200" lvl="1" indent="0">
              <a:buNone/>
            </a:pPr>
            <a:r>
              <a:rPr lang="lv-LV" sz="2400" b="1" dirty="0"/>
              <a:t>1st </a:t>
            </a:r>
            <a:r>
              <a:rPr lang="lv-LV" sz="2400" b="1" dirty="0" err="1"/>
              <a:t>part</a:t>
            </a:r>
            <a:r>
              <a:rPr lang="lv-LV" sz="2400" b="1" dirty="0"/>
              <a:t> </a:t>
            </a:r>
            <a:r>
              <a:rPr lang="lv-LV" sz="2400" b="1" dirty="0" err="1"/>
              <a:t>of</a:t>
            </a:r>
            <a:r>
              <a:rPr lang="lv-LV" sz="2400" b="1" dirty="0"/>
              <a:t> </a:t>
            </a:r>
            <a:r>
              <a:rPr lang="lv-LV" sz="2400" b="1" dirty="0" err="1"/>
              <a:t>the</a:t>
            </a:r>
            <a:r>
              <a:rPr lang="lv-LV" sz="2400" b="1" dirty="0"/>
              <a:t> </a:t>
            </a:r>
            <a:r>
              <a:rPr lang="lv-LV" sz="2400" b="1" dirty="0" err="1"/>
              <a:t>curriculum</a:t>
            </a:r>
            <a:r>
              <a:rPr lang="lv-LV" sz="2400" b="1" dirty="0"/>
              <a:t>: </a:t>
            </a:r>
            <a:r>
              <a:rPr lang="lv-LV" sz="2400" b="1" i="1" dirty="0" err="1"/>
              <a:t>Communication</a:t>
            </a:r>
            <a:r>
              <a:rPr lang="lv-LV" sz="2400" b="1" i="1" dirty="0"/>
              <a:t> </a:t>
            </a:r>
            <a:r>
              <a:rPr lang="lv-LV" sz="2400" b="1" i="1" dirty="0" err="1"/>
              <a:t>in</a:t>
            </a:r>
            <a:r>
              <a:rPr lang="lv-LV" sz="2400" b="1" i="1" dirty="0"/>
              <a:t> </a:t>
            </a:r>
            <a:r>
              <a:rPr lang="lv-LV" sz="2400" b="1" i="1" dirty="0" err="1"/>
              <a:t>Context</a:t>
            </a:r>
            <a:endParaRPr lang="en-US" sz="2400" b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i="1" dirty="0"/>
              <a:t>We communicate by listening, speaking, reading and writing to process and provide information, express emotions and build relationships. </a:t>
            </a:r>
            <a:endParaRPr lang="lv-LV" sz="22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i="1" dirty="0"/>
              <a:t>Each communicative situation has a context that determines the content, form and influences the choice of a particular language medium. </a:t>
            </a:r>
            <a:endParaRPr lang="lv-LV" sz="22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b="1" i="1" dirty="0"/>
              <a:t>Mother tongue is the basis for learning other languages, while knowledge of other languages contributes to better comprehension of the mother tongue.</a:t>
            </a:r>
            <a:endParaRPr lang="lv-LV" sz="2200" b="1" i="1" dirty="0"/>
          </a:p>
        </p:txBody>
      </p:sp>
    </p:spTree>
    <p:extLst>
      <p:ext uri="{BB962C8B-B14F-4D97-AF65-F5344CB8AC3E}">
        <p14:creationId xmlns:p14="http://schemas.microsoft.com/office/powerpoint/2010/main" val="76828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742" y="72999"/>
            <a:ext cx="10929258" cy="1049235"/>
          </a:xfrm>
        </p:spPr>
        <p:txBody>
          <a:bodyPr>
            <a:normAutofit fontScale="90000"/>
          </a:bodyPr>
          <a:lstStyle/>
          <a:p>
            <a:r>
              <a:rPr lang="lv-LV" sz="2900" b="1" dirty="0"/>
              <a:t>2.1</a:t>
            </a:r>
            <a:r>
              <a:rPr lang="lv-LV" sz="2900" dirty="0"/>
              <a:t> </a:t>
            </a:r>
            <a:r>
              <a:rPr lang="lv-LV" sz="2900" b="1" dirty="0" err="1"/>
              <a:t>Language</a:t>
            </a:r>
            <a:r>
              <a:rPr lang="lv-LV" sz="2900" b="1" dirty="0"/>
              <a:t> </a:t>
            </a:r>
            <a:r>
              <a:rPr lang="lv-LV" sz="2900" b="1" dirty="0" err="1"/>
              <a:t>Planning</a:t>
            </a:r>
            <a:r>
              <a:rPr lang="lv-LV" sz="2900" b="1" dirty="0"/>
              <a:t> </a:t>
            </a:r>
            <a:r>
              <a:rPr lang="lv-LV" sz="2900" b="1" dirty="0" err="1"/>
              <a:t>and</a:t>
            </a:r>
            <a:r>
              <a:rPr lang="lv-LV" sz="2900" b="1" dirty="0"/>
              <a:t> </a:t>
            </a:r>
            <a:r>
              <a:rPr lang="lv-LV" sz="2900" b="1" dirty="0" err="1"/>
              <a:t>Management</a:t>
            </a:r>
            <a:r>
              <a:rPr lang="lv-LV" sz="2900" b="1" dirty="0"/>
              <a:t> </a:t>
            </a:r>
            <a:r>
              <a:rPr lang="lv-LV" sz="2900" b="1" dirty="0" err="1"/>
              <a:t>in</a:t>
            </a:r>
            <a:r>
              <a:rPr lang="lv-LV" sz="2900" b="1" dirty="0"/>
              <a:t> </a:t>
            </a:r>
            <a:r>
              <a:rPr lang="de-DE" sz="2900" b="1" dirty="0" err="1"/>
              <a:t>the</a:t>
            </a:r>
            <a:r>
              <a:rPr lang="de-DE" sz="2900" b="1" dirty="0"/>
              <a:t> </a:t>
            </a:r>
            <a:r>
              <a:rPr lang="lv-LV" sz="2900" b="1" dirty="0" err="1"/>
              <a:t>Education</a:t>
            </a:r>
            <a:r>
              <a:rPr lang="lv-LV" sz="2900" b="1" dirty="0"/>
              <a:t> </a:t>
            </a:r>
            <a:r>
              <a:rPr lang="lv-LV" sz="2900" b="1" dirty="0" err="1"/>
              <a:t>Domain</a:t>
            </a:r>
            <a:r>
              <a:rPr lang="lv-LV" dirty="0"/>
              <a:t/>
            </a:r>
            <a:br>
              <a:rPr lang="lv-LV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696" y="1045030"/>
            <a:ext cx="9520158" cy="4421316"/>
          </a:xfrm>
        </p:spPr>
        <p:txBody>
          <a:bodyPr/>
          <a:lstStyle/>
          <a:p>
            <a:pPr marL="0" indent="0">
              <a:buNone/>
            </a:pPr>
            <a:endParaRPr lang="lv-LV" dirty="0"/>
          </a:p>
          <a:p>
            <a:r>
              <a:rPr lang="lv-LV" sz="2400" b="1" dirty="0" err="1"/>
              <a:t>Field</a:t>
            </a:r>
            <a:r>
              <a:rPr lang="lv-LV" sz="2400" b="1" dirty="0"/>
              <a:t>: «</a:t>
            </a:r>
            <a:r>
              <a:rPr lang="lv-LV" sz="2400" b="1" dirty="0" err="1"/>
              <a:t>Languages</a:t>
            </a:r>
            <a:r>
              <a:rPr lang="lv-LV" sz="2400" b="1" dirty="0"/>
              <a:t>»: </a:t>
            </a:r>
            <a:r>
              <a:rPr lang="lv-LV" sz="2400" b="1" dirty="0" err="1"/>
              <a:t>parts</a:t>
            </a:r>
            <a:r>
              <a:rPr lang="lv-LV" sz="2400" b="1" dirty="0"/>
              <a:t> </a:t>
            </a:r>
            <a:r>
              <a:rPr lang="lv-LV" sz="2400" b="1" dirty="0" err="1"/>
              <a:t>of</a:t>
            </a:r>
            <a:r>
              <a:rPr lang="lv-LV" sz="2400" b="1" dirty="0"/>
              <a:t> </a:t>
            </a:r>
            <a:r>
              <a:rPr lang="lv-LV" sz="2400" b="1" dirty="0" err="1"/>
              <a:t>the</a:t>
            </a:r>
            <a:r>
              <a:rPr lang="lv-LV" sz="2400" b="1" dirty="0"/>
              <a:t> </a:t>
            </a:r>
            <a:r>
              <a:rPr lang="lv-LV" sz="2400" b="1" dirty="0" err="1"/>
              <a:t>curriculum</a:t>
            </a:r>
            <a:r>
              <a:rPr lang="lv-LV" sz="2400" dirty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740436"/>
              </p:ext>
            </p:extLst>
          </p:nvPr>
        </p:nvGraphicFramePr>
        <p:xfrm>
          <a:off x="1184366" y="2725783"/>
          <a:ext cx="10493828" cy="2525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4884">
                  <a:extLst>
                    <a:ext uri="{9D8B030D-6E8A-4147-A177-3AD203B41FA5}">
                      <a16:colId xmlns:a16="http://schemas.microsoft.com/office/drawing/2014/main" val="4276563450"/>
                    </a:ext>
                  </a:extLst>
                </a:gridCol>
                <a:gridCol w="5068944">
                  <a:extLst>
                    <a:ext uri="{9D8B030D-6E8A-4147-A177-3AD203B41FA5}">
                      <a16:colId xmlns:a16="http://schemas.microsoft.com/office/drawing/2014/main" val="2223389800"/>
                    </a:ext>
                  </a:extLst>
                </a:gridCol>
              </a:tblGrid>
              <a:tr h="600522">
                <a:tc>
                  <a:txBody>
                    <a:bodyPr/>
                    <a:lstStyle/>
                    <a:p>
                      <a:r>
                        <a:rPr lang="lv-LV" sz="2400" dirty="0" err="1"/>
                        <a:t>Primary</a:t>
                      </a:r>
                      <a:r>
                        <a:rPr lang="lv-LV" sz="2400" dirty="0"/>
                        <a:t> </a:t>
                      </a:r>
                      <a:r>
                        <a:rPr lang="lv-LV" sz="2400" dirty="0" err="1"/>
                        <a:t>school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/>
                        <a:t>Secondary</a:t>
                      </a:r>
                      <a:r>
                        <a:rPr lang="lv-LV" sz="2400" dirty="0"/>
                        <a:t> </a:t>
                      </a:r>
                      <a:r>
                        <a:rPr lang="lv-LV" sz="2400" dirty="0" err="1"/>
                        <a:t>school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991598"/>
                  </a:ext>
                </a:extLst>
              </a:tr>
              <a:tr h="1924964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lv-LV" sz="2400" baseline="0" dirty="0" err="1"/>
                        <a:t>Communication</a:t>
                      </a:r>
                      <a:r>
                        <a:rPr lang="lv-LV" sz="2400" baseline="0" dirty="0"/>
                        <a:t> </a:t>
                      </a:r>
                      <a:r>
                        <a:rPr lang="lv-LV" sz="2400" baseline="0" dirty="0" err="1"/>
                        <a:t>in</a:t>
                      </a:r>
                      <a:r>
                        <a:rPr lang="lv-LV" sz="2400" baseline="0" dirty="0"/>
                        <a:t> </a:t>
                      </a:r>
                      <a:r>
                        <a:rPr lang="lv-LV" sz="2400" baseline="0" dirty="0" err="1"/>
                        <a:t>Context</a:t>
                      </a:r>
                      <a:endParaRPr lang="lv-LV" sz="2400" baseline="0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lv-LV" sz="2400" baseline="0" dirty="0" err="1"/>
                        <a:t>Text</a:t>
                      </a:r>
                      <a:r>
                        <a:rPr lang="lv-LV" sz="2400" baseline="0" dirty="0"/>
                        <a:t> </a:t>
                      </a:r>
                      <a:r>
                        <a:rPr lang="lv-LV" sz="2400" baseline="0" dirty="0" err="1"/>
                        <a:t>Comprehension</a:t>
                      </a:r>
                      <a:r>
                        <a:rPr lang="lv-LV" sz="2400" baseline="0" dirty="0"/>
                        <a:t> </a:t>
                      </a:r>
                      <a:r>
                        <a:rPr lang="lv-LV" sz="2400" baseline="0" dirty="0" err="1"/>
                        <a:t>and</a:t>
                      </a:r>
                      <a:r>
                        <a:rPr lang="lv-LV" sz="2400" baseline="0" dirty="0"/>
                        <a:t> </a:t>
                      </a:r>
                      <a:r>
                        <a:rPr lang="lv-LV" sz="2400" baseline="0" dirty="0" err="1"/>
                        <a:t>Production</a:t>
                      </a:r>
                      <a:endParaRPr lang="lv-LV" sz="2400" baseline="0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lv-LV" sz="2400" baseline="0" dirty="0" err="1"/>
                        <a:t>Language</a:t>
                      </a:r>
                      <a:r>
                        <a:rPr lang="lv-LV" sz="2400" baseline="0" dirty="0"/>
                        <a:t> </a:t>
                      </a:r>
                      <a:r>
                        <a:rPr lang="lv-LV" sz="2400" baseline="0" dirty="0" err="1"/>
                        <a:t>Structure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lv-LV" sz="2400" dirty="0" err="1"/>
                        <a:t>Language</a:t>
                      </a:r>
                      <a:r>
                        <a:rPr lang="lv-LV" sz="2400" baseline="0" dirty="0"/>
                        <a:t> </a:t>
                      </a:r>
                      <a:r>
                        <a:rPr lang="lv-LV" sz="2400" baseline="0" dirty="0" err="1"/>
                        <a:t>and</a:t>
                      </a:r>
                      <a:r>
                        <a:rPr lang="lv-LV" sz="2400" baseline="0" dirty="0"/>
                        <a:t> </a:t>
                      </a:r>
                      <a:r>
                        <a:rPr lang="lv-LV" sz="2400" baseline="0" dirty="0" err="1"/>
                        <a:t>Society</a:t>
                      </a:r>
                      <a:endParaRPr lang="lv-LV" sz="2400" baseline="0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lv-LV" sz="2400" baseline="0" dirty="0" err="1"/>
                        <a:t>Media</a:t>
                      </a:r>
                      <a:r>
                        <a:rPr lang="lv-LV" sz="2400" baseline="0" dirty="0"/>
                        <a:t>, </a:t>
                      </a:r>
                      <a:r>
                        <a:rPr lang="lv-LV" sz="2400" baseline="0" dirty="0" err="1"/>
                        <a:t>Language</a:t>
                      </a:r>
                      <a:r>
                        <a:rPr lang="lv-LV" sz="2400" baseline="0" dirty="0"/>
                        <a:t> </a:t>
                      </a:r>
                      <a:r>
                        <a:rPr lang="lv-LV" sz="2400" baseline="0" dirty="0" err="1"/>
                        <a:t>and</a:t>
                      </a:r>
                      <a:r>
                        <a:rPr lang="lv-LV" sz="2400" baseline="0" dirty="0"/>
                        <a:t> </a:t>
                      </a:r>
                      <a:r>
                        <a:rPr lang="lv-LV" sz="2400" baseline="0" dirty="0" err="1"/>
                        <a:t>Impact</a:t>
                      </a:r>
                      <a:endParaRPr lang="lv-LV" sz="2400" baseline="0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lv-LV" sz="2400" baseline="0" dirty="0" err="1"/>
                        <a:t>Stylistics</a:t>
                      </a:r>
                      <a:endParaRPr lang="lv-LV" sz="2400" baseline="0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lv-LV" sz="2400" baseline="0" dirty="0" err="1"/>
                        <a:t>Language</a:t>
                      </a:r>
                      <a:r>
                        <a:rPr lang="lv-LV" sz="2400" baseline="0" dirty="0"/>
                        <a:t> </a:t>
                      </a:r>
                      <a:r>
                        <a:rPr lang="lv-LV" sz="2400" baseline="0" dirty="0" err="1"/>
                        <a:t>Structure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447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650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629" y="229398"/>
            <a:ext cx="9330554" cy="728546"/>
          </a:xfrm>
        </p:spPr>
        <p:txBody>
          <a:bodyPr>
            <a:normAutofit/>
          </a:bodyPr>
          <a:lstStyle/>
          <a:p>
            <a:r>
              <a:rPr lang="lv-LV" b="1" dirty="0" err="1"/>
              <a:t>Examples</a:t>
            </a:r>
            <a:r>
              <a:rPr lang="lv-LV" b="1" dirty="0"/>
              <a:t> </a:t>
            </a:r>
            <a:r>
              <a:rPr lang="lv-LV" b="1" dirty="0" err="1"/>
              <a:t>from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New</a:t>
            </a:r>
            <a:r>
              <a:rPr lang="lv-LV" b="1" dirty="0"/>
              <a:t> National Curriculum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1488746"/>
            <a:ext cx="4608576" cy="801943"/>
          </a:xfrm>
        </p:spPr>
        <p:txBody>
          <a:bodyPr/>
          <a:lstStyle/>
          <a:p>
            <a:r>
              <a:rPr lang="lv-LV" b="1" dirty="0" err="1"/>
              <a:t>national</a:t>
            </a:r>
            <a:r>
              <a:rPr lang="lv-LV" b="1" dirty="0"/>
              <a:t> </a:t>
            </a:r>
            <a:r>
              <a:rPr lang="lv-LV" b="1" dirty="0" err="1"/>
              <a:t>curriculum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primary</a:t>
            </a:r>
            <a:r>
              <a:rPr lang="lv-LV" b="1" dirty="0"/>
              <a:t> </a:t>
            </a:r>
            <a:r>
              <a:rPr lang="lv-LV" b="1" dirty="0" err="1"/>
              <a:t>schools</a:t>
            </a:r>
            <a:r>
              <a:rPr lang="lv-LV" b="1" dirty="0"/>
              <a:t> (</a:t>
            </a:r>
            <a:r>
              <a:rPr lang="lv-LV" b="1" dirty="0" err="1"/>
              <a:t>grade</a:t>
            </a:r>
            <a:r>
              <a:rPr lang="lv-LV" b="1" dirty="0"/>
              <a:t> 9)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647407"/>
            <a:ext cx="4608576" cy="2821320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lv-LV" b="1" dirty="0" err="1"/>
              <a:t>Communication</a:t>
            </a:r>
            <a:r>
              <a:rPr lang="lv-LV" b="1" dirty="0"/>
              <a:t> </a:t>
            </a:r>
            <a:r>
              <a:rPr lang="lv-LV" b="1" dirty="0" err="1"/>
              <a:t>in</a:t>
            </a:r>
            <a:r>
              <a:rPr lang="lv-LV" b="1" dirty="0"/>
              <a:t> </a:t>
            </a:r>
            <a:r>
              <a:rPr lang="lv-LV" b="1" dirty="0" err="1"/>
              <a:t>Context</a:t>
            </a:r>
            <a:endParaRPr lang="lv-LV" b="1" dirty="0"/>
          </a:p>
          <a:p>
            <a:pPr marL="0" indent="0">
              <a:buNone/>
            </a:pPr>
            <a:r>
              <a:rPr lang="en-US" dirty="0"/>
              <a:t>Able to communicate and interact with people from different cultures. Adapt your speech to non-native speakers of Latvian, for example, by choosing the appropriate speech rate, vocabulary and simple syntactic construction</a:t>
            </a:r>
            <a:r>
              <a:rPr lang="lv-LV" dirty="0"/>
              <a:t>s</a:t>
            </a:r>
            <a:r>
              <a:rPr lang="en-US" dirty="0"/>
              <a:t>.</a:t>
            </a:r>
            <a:r>
              <a:rPr lang="lv-LV" dirty="0"/>
              <a:t> (1.1.8)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3182" y="1488599"/>
            <a:ext cx="4608576" cy="802237"/>
          </a:xfrm>
        </p:spPr>
        <p:txBody>
          <a:bodyPr/>
          <a:lstStyle/>
          <a:p>
            <a:r>
              <a:rPr lang="lv-LV" b="1" dirty="0" err="1"/>
              <a:t>national</a:t>
            </a:r>
            <a:r>
              <a:rPr lang="lv-LV" b="1" dirty="0"/>
              <a:t> </a:t>
            </a:r>
            <a:r>
              <a:rPr lang="lv-LV" b="1" dirty="0" err="1"/>
              <a:t>curriculum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secondary</a:t>
            </a:r>
            <a:r>
              <a:rPr lang="lv-LV" b="1" dirty="0"/>
              <a:t> </a:t>
            </a:r>
            <a:r>
              <a:rPr lang="lv-LV" b="1" dirty="0" err="1"/>
              <a:t>schools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3181" y="2647407"/>
            <a:ext cx="5456601" cy="2811455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AutoNum type="arabicPeriod"/>
            </a:pPr>
            <a:r>
              <a:rPr lang="lv-LV" b="1" dirty="0" err="1"/>
              <a:t>Language</a:t>
            </a:r>
            <a:r>
              <a:rPr lang="lv-LV" b="1" dirty="0"/>
              <a:t> </a:t>
            </a:r>
            <a:r>
              <a:rPr lang="lv-LV" b="1" dirty="0" err="1"/>
              <a:t>and</a:t>
            </a:r>
            <a:r>
              <a:rPr lang="lv-LV" b="1" dirty="0"/>
              <a:t> </a:t>
            </a:r>
            <a:r>
              <a:rPr lang="lv-LV" b="1" dirty="0" err="1"/>
              <a:t>Society</a:t>
            </a:r>
            <a:endParaRPr lang="lv-LV" b="1" dirty="0"/>
          </a:p>
          <a:p>
            <a:pPr marL="0" indent="0">
              <a:buNone/>
            </a:pPr>
            <a:r>
              <a:rPr lang="en-US" dirty="0"/>
              <a:t>Describes the language situation in Latvia, analyzing the State Language Law, studying the status of the </a:t>
            </a:r>
            <a:r>
              <a:rPr lang="en-US" dirty="0" err="1"/>
              <a:t>Latgalian</a:t>
            </a:r>
            <a:r>
              <a:rPr lang="en-US" dirty="0"/>
              <a:t> written language and the Liv language, as well as the role of the minority languages among the Latvian population. Evaluates one’s own language and that of others in </a:t>
            </a:r>
            <a:r>
              <a:rPr lang="lv-LV" dirty="0" err="1"/>
              <a:t>situations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en-US" dirty="0"/>
              <a:t>practical use. Offers solution</a:t>
            </a:r>
            <a:r>
              <a:rPr lang="lv-LV" dirty="0"/>
              <a:t>s</a:t>
            </a:r>
            <a:r>
              <a:rPr lang="en-US" dirty="0"/>
              <a:t> to promote the use of the Latvian language in Latvian society.</a:t>
            </a:r>
            <a:r>
              <a:rPr lang="lv-LV" dirty="0"/>
              <a:t> (1.1)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5221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-266635"/>
            <a:ext cx="11068594" cy="1049235"/>
          </a:xfrm>
        </p:spPr>
        <p:txBody>
          <a:bodyPr>
            <a:normAutofit/>
          </a:bodyPr>
          <a:lstStyle/>
          <a:p>
            <a:r>
              <a:rPr lang="lv-LV" sz="2800" b="1" dirty="0"/>
              <a:t>2.2 </a:t>
            </a:r>
            <a:r>
              <a:rPr lang="lv-LV" sz="2800" b="1" dirty="0" err="1"/>
              <a:t>Language</a:t>
            </a:r>
            <a:r>
              <a:rPr lang="lv-LV" sz="2800" b="1" dirty="0"/>
              <a:t> </a:t>
            </a:r>
            <a:r>
              <a:rPr lang="lv-LV" sz="2800" b="1" dirty="0" err="1"/>
              <a:t>Ideologies</a:t>
            </a:r>
            <a:r>
              <a:rPr lang="lv-LV" sz="2800" b="1" dirty="0"/>
              <a:t>, </a:t>
            </a:r>
            <a:r>
              <a:rPr lang="lv-LV" sz="2800" b="1" dirty="0" err="1"/>
              <a:t>Beliefs</a:t>
            </a:r>
            <a:r>
              <a:rPr lang="lv-LV" sz="2800" b="1" dirty="0"/>
              <a:t>, </a:t>
            </a:r>
            <a:r>
              <a:rPr lang="lv-LV" sz="2800" b="1" dirty="0" err="1"/>
              <a:t>Attitudes</a:t>
            </a:r>
            <a:r>
              <a:rPr lang="lv-LV" sz="2800" b="1" dirty="0"/>
              <a:t> (</a:t>
            </a:r>
            <a:r>
              <a:rPr lang="lv-LV" sz="2800" b="1" dirty="0" err="1"/>
              <a:t>Diverse</a:t>
            </a:r>
            <a:r>
              <a:rPr lang="lv-LV" sz="2800" b="1" dirty="0"/>
              <a:t> </a:t>
            </a:r>
            <a:r>
              <a:rPr lang="lv-LV" sz="2800" b="1" dirty="0" err="1"/>
              <a:t>Perspectives</a:t>
            </a:r>
            <a:r>
              <a:rPr lang="lv-LV" sz="2800"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445" y="1628503"/>
            <a:ext cx="9520158" cy="43081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 b="1" dirty="0"/>
              <a:t>Language ideologies</a:t>
            </a:r>
            <a:r>
              <a:rPr lang="en-GB" sz="2400" dirty="0"/>
              <a:t> </a:t>
            </a:r>
            <a:r>
              <a:rPr lang="lv-LV" sz="2400" dirty="0"/>
              <a:t>(</a:t>
            </a:r>
            <a:r>
              <a:rPr lang="lv-LV" sz="2400" i="1" dirty="0" err="1"/>
              <a:t>societal</a:t>
            </a:r>
            <a:r>
              <a:rPr lang="lv-LV" sz="2400" dirty="0"/>
              <a:t>) </a:t>
            </a:r>
            <a:r>
              <a:rPr lang="en-GB" sz="2400" dirty="0"/>
              <a:t>and </a:t>
            </a:r>
            <a:r>
              <a:rPr lang="en-GB" sz="2400" b="1" dirty="0"/>
              <a:t>attitudes</a:t>
            </a:r>
            <a:r>
              <a:rPr lang="en-GB" sz="2400" dirty="0"/>
              <a:t> </a:t>
            </a:r>
            <a:r>
              <a:rPr lang="lv-LV" sz="2400" dirty="0"/>
              <a:t>(</a:t>
            </a:r>
            <a:r>
              <a:rPr lang="lv-LV" sz="2400" i="1" dirty="0" err="1"/>
              <a:t>individual</a:t>
            </a:r>
            <a:r>
              <a:rPr lang="lv-LV" sz="2400" dirty="0"/>
              <a:t>) </a:t>
            </a:r>
            <a:r>
              <a:rPr lang="en-GB" sz="2400" dirty="0"/>
              <a:t>about language</a:t>
            </a:r>
            <a:r>
              <a:rPr lang="lv-LV" sz="2400" dirty="0"/>
              <a:t>(s)</a:t>
            </a:r>
            <a:r>
              <a:rPr lang="en-GB" sz="2400" dirty="0"/>
              <a:t> and </a:t>
            </a:r>
            <a:r>
              <a:rPr lang="lv-LV" sz="2400" dirty="0" err="1"/>
              <a:t>their</a:t>
            </a:r>
            <a:r>
              <a:rPr lang="lv-LV" sz="2400" dirty="0"/>
              <a:t> </a:t>
            </a:r>
            <a:r>
              <a:rPr lang="en-GB" sz="2400" dirty="0"/>
              <a:t>use</a:t>
            </a:r>
            <a:r>
              <a:rPr lang="lv-LV" sz="2400" dirty="0"/>
              <a:t> (</a:t>
            </a:r>
            <a:r>
              <a:rPr lang="lv-LV" sz="2400" dirty="0" err="1"/>
              <a:t>language</a:t>
            </a:r>
            <a:r>
              <a:rPr lang="lv-LV" sz="2400" dirty="0"/>
              <a:t> </a:t>
            </a:r>
            <a:r>
              <a:rPr lang="lv-LV" sz="2400" dirty="0" err="1"/>
              <a:t>values</a:t>
            </a:r>
            <a:r>
              <a:rPr lang="lv-LV" sz="2400" dirty="0"/>
              <a:t>)</a:t>
            </a:r>
          </a:p>
          <a:p>
            <a:pPr>
              <a:lnSpc>
                <a:spcPct val="90000"/>
              </a:lnSpc>
            </a:pPr>
            <a:endParaRPr lang="lv-LV" sz="2400" dirty="0"/>
          </a:p>
          <a:p>
            <a:pPr>
              <a:lnSpc>
                <a:spcPct val="90000"/>
              </a:lnSpc>
            </a:pPr>
            <a:r>
              <a:rPr lang="lv-LV" sz="2400" b="1" dirty="0" err="1"/>
              <a:t>Conscious</a:t>
            </a:r>
            <a:r>
              <a:rPr lang="lv-LV" sz="2400" dirty="0"/>
              <a:t> </a:t>
            </a:r>
            <a:r>
              <a:rPr lang="lv-LV" sz="2400" dirty="0" err="1"/>
              <a:t>and</a:t>
            </a:r>
            <a:r>
              <a:rPr lang="lv-LV" sz="2400" dirty="0"/>
              <a:t> </a:t>
            </a:r>
            <a:r>
              <a:rPr lang="lv-LV" sz="2400" b="1" dirty="0" err="1"/>
              <a:t>unconscious</a:t>
            </a:r>
            <a:r>
              <a:rPr lang="lv-LV" sz="2400" b="1" dirty="0"/>
              <a:t> </a:t>
            </a:r>
            <a:r>
              <a:rPr lang="lv-LV" sz="2400" dirty="0" err="1"/>
              <a:t>values</a:t>
            </a:r>
            <a:endParaRPr lang="lv-LV" sz="2400" dirty="0"/>
          </a:p>
          <a:p>
            <a:pPr>
              <a:lnSpc>
                <a:spcPct val="90000"/>
              </a:lnSpc>
              <a:buNone/>
            </a:pPr>
            <a:endParaRPr lang="lv-LV" dirty="0"/>
          </a:p>
          <a:p>
            <a:pPr marL="265176" lvl="1" indent="-265176">
              <a:lnSpc>
                <a:spcPct val="90000"/>
              </a:lnSpc>
              <a:buSzPct val="80000"/>
              <a:buFont typeface="Wingdings 2"/>
              <a:buChar char=""/>
            </a:pPr>
            <a:r>
              <a:rPr lang="en-GB" sz="2400" dirty="0"/>
              <a:t>Language ideologies systematically associate language choices and speakers with e.g. economic, political, and moral</a:t>
            </a:r>
            <a:r>
              <a:rPr lang="lv-LV" sz="2400" dirty="0"/>
              <a:t>/ </a:t>
            </a:r>
            <a:r>
              <a:rPr lang="lv-LV" sz="2400" dirty="0" err="1"/>
              <a:t>cultural</a:t>
            </a:r>
            <a:r>
              <a:rPr lang="en-GB" sz="2400" dirty="0"/>
              <a:t> dimensions</a:t>
            </a:r>
            <a:endParaRPr lang="lv-LV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678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829" y="-205675"/>
            <a:ext cx="10842171" cy="1049235"/>
          </a:xfrm>
        </p:spPr>
        <p:txBody>
          <a:bodyPr>
            <a:normAutofit/>
          </a:bodyPr>
          <a:lstStyle/>
          <a:p>
            <a:r>
              <a:rPr lang="lv-LV" sz="2800" b="1" dirty="0"/>
              <a:t>2.2 </a:t>
            </a:r>
            <a:r>
              <a:rPr lang="lv-LV" sz="2800" b="1" dirty="0" err="1"/>
              <a:t>Language</a:t>
            </a:r>
            <a:r>
              <a:rPr lang="lv-LV" sz="2800" b="1" dirty="0"/>
              <a:t> </a:t>
            </a:r>
            <a:r>
              <a:rPr lang="lv-LV" sz="2800" b="1" dirty="0" err="1"/>
              <a:t>Ideologies</a:t>
            </a:r>
            <a:r>
              <a:rPr lang="lv-LV" sz="2800" b="1" dirty="0"/>
              <a:t>, </a:t>
            </a:r>
            <a:r>
              <a:rPr lang="lv-LV" sz="2800" b="1" dirty="0" err="1"/>
              <a:t>Beliefs</a:t>
            </a:r>
            <a:r>
              <a:rPr lang="lv-LV" sz="2800" b="1" dirty="0"/>
              <a:t>, </a:t>
            </a:r>
            <a:r>
              <a:rPr lang="lv-LV" sz="2800" b="1" dirty="0" err="1"/>
              <a:t>Attitudes</a:t>
            </a:r>
            <a:r>
              <a:rPr lang="lv-LV" sz="2800" b="1" dirty="0"/>
              <a:t> (</a:t>
            </a:r>
            <a:r>
              <a:rPr lang="lv-LV" sz="2800" b="1" dirty="0" err="1"/>
              <a:t>Diverse</a:t>
            </a:r>
            <a:r>
              <a:rPr lang="lv-LV" sz="2800" b="1" dirty="0"/>
              <a:t> </a:t>
            </a:r>
            <a:r>
              <a:rPr lang="lv-LV" sz="2800" b="1" dirty="0" err="1"/>
              <a:t>Perspectives</a:t>
            </a:r>
            <a:r>
              <a:rPr lang="lv-LV" sz="2800" b="1" dirty="0"/>
              <a:t>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086" y="1558833"/>
            <a:ext cx="9443768" cy="4081683"/>
          </a:xfrm>
        </p:spPr>
        <p:txBody>
          <a:bodyPr/>
          <a:lstStyle/>
          <a:p>
            <a:pPr marL="0" indent="0">
              <a:buNone/>
            </a:pPr>
            <a:r>
              <a:rPr lang="lv-LV" b="1" dirty="0" err="1"/>
              <a:t>Societal</a:t>
            </a:r>
            <a:r>
              <a:rPr lang="lv-LV" b="1" dirty="0"/>
              <a:t> </a:t>
            </a:r>
            <a:r>
              <a:rPr lang="lv-LV" b="1" dirty="0" err="1"/>
              <a:t>discourses</a:t>
            </a:r>
            <a:r>
              <a:rPr lang="lv-LV" b="1" dirty="0"/>
              <a:t> (</a:t>
            </a:r>
            <a:r>
              <a:rPr lang="lv-LV" b="1" dirty="0" err="1"/>
              <a:t>interviews</a:t>
            </a:r>
            <a:r>
              <a:rPr lang="lv-LV" b="1" dirty="0"/>
              <a:t>, </a:t>
            </a:r>
            <a:r>
              <a:rPr lang="lv-LV" b="1" dirty="0" err="1"/>
              <a:t>comments</a:t>
            </a:r>
            <a:r>
              <a:rPr lang="lv-LV" b="1" dirty="0"/>
              <a:t>, </a:t>
            </a:r>
            <a:r>
              <a:rPr lang="lv-LV" b="1" dirty="0" err="1"/>
              <a:t>discussions</a:t>
            </a:r>
            <a:r>
              <a:rPr lang="lv-LV" b="1" dirty="0"/>
              <a:t> </a:t>
            </a:r>
            <a:r>
              <a:rPr lang="lv-LV" b="1" dirty="0" err="1"/>
              <a:t>in</a:t>
            </a:r>
            <a:r>
              <a:rPr lang="lv-LV" b="1" dirty="0"/>
              <a:t> </a:t>
            </a:r>
            <a:r>
              <a:rPr lang="lv-LV" b="1" dirty="0" err="1"/>
              <a:t>different</a:t>
            </a:r>
            <a:r>
              <a:rPr lang="lv-LV" b="1" dirty="0"/>
              <a:t> </a:t>
            </a:r>
            <a:r>
              <a:rPr lang="lv-LV" b="1" dirty="0" err="1"/>
              <a:t>media</a:t>
            </a:r>
            <a:r>
              <a:rPr lang="lv-LV" b="1" dirty="0"/>
              <a:t>) </a:t>
            </a:r>
            <a:r>
              <a:rPr lang="lv-LV" b="1" dirty="0" err="1"/>
              <a:t>regarding</a:t>
            </a:r>
            <a:r>
              <a:rPr lang="lv-LV" b="1" dirty="0"/>
              <a:t> </a:t>
            </a:r>
            <a:r>
              <a:rPr lang="lv-LV" b="1" dirty="0" err="1"/>
              <a:t>curricula</a:t>
            </a:r>
            <a:r>
              <a:rPr lang="lv-LV" b="1" dirty="0"/>
              <a:t> «</a:t>
            </a:r>
            <a:r>
              <a:rPr lang="lv-LV" b="1" dirty="0" err="1"/>
              <a:t>Latvian</a:t>
            </a:r>
            <a:r>
              <a:rPr lang="lv-LV" b="1" dirty="0"/>
              <a:t> </a:t>
            </a:r>
            <a:r>
              <a:rPr lang="lv-LV" b="1" dirty="0" err="1"/>
              <a:t>language</a:t>
            </a:r>
            <a:r>
              <a:rPr lang="lv-LV" b="1" dirty="0"/>
              <a:t>»:</a:t>
            </a:r>
          </a:p>
          <a:p>
            <a:pPr>
              <a:buFontTx/>
              <a:buChar char="-"/>
            </a:pPr>
            <a:r>
              <a:rPr lang="lv-LV" dirty="0"/>
              <a:t>«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will</a:t>
            </a:r>
            <a:r>
              <a:rPr lang="lv-LV" dirty="0"/>
              <a:t> </a:t>
            </a:r>
            <a:r>
              <a:rPr lang="lv-LV" dirty="0" err="1"/>
              <a:t>be</a:t>
            </a:r>
            <a:r>
              <a:rPr lang="lv-LV" dirty="0"/>
              <a:t> </a:t>
            </a:r>
            <a:r>
              <a:rPr lang="lv-LV" dirty="0" err="1"/>
              <a:t>taught</a:t>
            </a:r>
            <a:r>
              <a:rPr lang="lv-LV" dirty="0"/>
              <a:t> </a:t>
            </a:r>
            <a:r>
              <a:rPr lang="lv-LV" dirty="0" err="1"/>
              <a:t>as</a:t>
            </a:r>
            <a:r>
              <a:rPr lang="lv-LV" dirty="0"/>
              <a:t> </a:t>
            </a:r>
            <a:r>
              <a:rPr lang="lv-LV" dirty="0" err="1"/>
              <a:t>all</a:t>
            </a:r>
            <a:r>
              <a:rPr lang="lv-LV" dirty="0"/>
              <a:t> </a:t>
            </a:r>
            <a:r>
              <a:rPr lang="lv-LV" dirty="0" err="1"/>
              <a:t>foreign</a:t>
            </a:r>
            <a:r>
              <a:rPr lang="lv-LV" dirty="0"/>
              <a:t> </a:t>
            </a:r>
            <a:r>
              <a:rPr lang="lv-LV" dirty="0" err="1"/>
              <a:t>languages</a:t>
            </a:r>
            <a:r>
              <a:rPr lang="lv-LV" dirty="0"/>
              <a:t>; 2/3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planned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developing</a:t>
            </a:r>
            <a:r>
              <a:rPr lang="lv-LV" dirty="0"/>
              <a:t> </a:t>
            </a:r>
            <a:r>
              <a:rPr lang="lv-LV" dirty="0" err="1"/>
              <a:t>communicative</a:t>
            </a:r>
            <a:r>
              <a:rPr lang="lv-LV" dirty="0"/>
              <a:t> </a:t>
            </a:r>
            <a:r>
              <a:rPr lang="lv-LV" dirty="0" err="1"/>
              <a:t>skills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only</a:t>
            </a:r>
            <a:r>
              <a:rPr lang="lv-LV" dirty="0"/>
              <a:t> 1/3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grammar</a:t>
            </a:r>
            <a:r>
              <a:rPr lang="lv-LV" dirty="0"/>
              <a:t>» (TV </a:t>
            </a:r>
            <a:r>
              <a:rPr lang="lv-LV" dirty="0" err="1"/>
              <a:t>programme</a:t>
            </a:r>
            <a:r>
              <a:rPr lang="lv-LV" dirty="0"/>
              <a:t> «Kultūršoks», </a:t>
            </a:r>
            <a:r>
              <a:rPr lang="lv-LV" dirty="0" err="1"/>
              <a:t>November</a:t>
            </a:r>
            <a:r>
              <a:rPr lang="lv-LV" dirty="0"/>
              <a:t> 2018)</a:t>
            </a:r>
          </a:p>
          <a:p>
            <a:pPr>
              <a:buFontTx/>
              <a:buChar char="-"/>
            </a:pPr>
            <a:r>
              <a:rPr lang="lv-LV" dirty="0"/>
              <a:t>«</a:t>
            </a:r>
            <a:r>
              <a:rPr lang="en-US" dirty="0"/>
              <a:t>The downgrading of the </a:t>
            </a:r>
            <a:r>
              <a:rPr lang="lv-LV" dirty="0"/>
              <a:t>status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en-US" dirty="0"/>
              <a:t>language indicates that it is a welcome move for potential migrants who do not know the Latvian language. The key to the degradation of the status of the Latvian language in the project is </a:t>
            </a:r>
            <a:r>
              <a:rPr lang="lv-LV" dirty="0" err="1"/>
              <a:t>its</a:t>
            </a:r>
            <a:r>
              <a:rPr lang="lv-LV" dirty="0"/>
              <a:t> </a:t>
            </a:r>
            <a:r>
              <a:rPr lang="en-US" dirty="0"/>
              <a:t>adaptation to existing and potential migrants</a:t>
            </a:r>
            <a:r>
              <a:rPr lang="lv-LV" dirty="0"/>
              <a:t>» (</a:t>
            </a:r>
            <a:r>
              <a:rPr lang="lv-LV" dirty="0" err="1"/>
              <a:t>from</a:t>
            </a:r>
            <a:r>
              <a:rPr lang="lv-LV" dirty="0"/>
              <a:t> </a:t>
            </a:r>
            <a:r>
              <a:rPr lang="lv-LV" dirty="0" err="1"/>
              <a:t>an</a:t>
            </a:r>
            <a:r>
              <a:rPr lang="lv-LV" dirty="0"/>
              <a:t> </a:t>
            </a:r>
            <a:r>
              <a:rPr lang="lv-LV" dirty="0" err="1"/>
              <a:t>interview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a </a:t>
            </a:r>
            <a:r>
              <a:rPr lang="lv-LV" dirty="0" err="1"/>
              <a:t>sociolinguist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newspaper</a:t>
            </a:r>
            <a:r>
              <a:rPr lang="lv-LV" dirty="0"/>
              <a:t> «NRA», </a:t>
            </a:r>
            <a:r>
              <a:rPr lang="lv-LV" dirty="0" err="1"/>
              <a:t>May</a:t>
            </a:r>
            <a:r>
              <a:rPr lang="lv-LV" dirty="0"/>
              <a:t> 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0338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573</TotalTime>
  <Words>1671</Words>
  <Application>Microsoft Office PowerPoint</Application>
  <PresentationFormat>Widescreen</PresentationFormat>
  <Paragraphs>118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Courier New</vt:lpstr>
      <vt:lpstr>Palatino Linotype</vt:lpstr>
      <vt:lpstr>Times New Roman</vt:lpstr>
      <vt:lpstr>Wingdings 2</vt:lpstr>
      <vt:lpstr>Gallery</vt:lpstr>
      <vt:lpstr>Language as a Value:  from Languaging to Translanguaging in a Multilingual Society </vt:lpstr>
      <vt:lpstr>Overview </vt:lpstr>
      <vt:lpstr>- Why is there language?  Surviving, communication, cooperation   - Which language(s) do we assign value to?  Linguistic, cultural, ethnic identity (teachers’ perspective)  Usage value (more students’ perspective)  Valued knowledge – for which purposes?  </vt:lpstr>
      <vt:lpstr>2 A Short Insight into the Education Reform in Latvia (2016-2021) </vt:lpstr>
      <vt:lpstr>2.1 Language Planning and Management in the Education Domain</vt:lpstr>
      <vt:lpstr>2.1 Language Planning and Management in the Education Domain </vt:lpstr>
      <vt:lpstr>Examples from the New National Curriculum</vt:lpstr>
      <vt:lpstr>2.2 Language Ideologies, Beliefs, Attitudes (Diverse Perspectives)</vt:lpstr>
      <vt:lpstr>2.2 Language Ideologies, Beliefs, Attitudes (Diverse Perspectives)</vt:lpstr>
      <vt:lpstr>2.2 Language Ideologies, Beliefs, Attitudes (Diverse Perspectives)</vt:lpstr>
      <vt:lpstr>2.2 Language Ideologies, Beliefs, Attitudes (Diverse Perspectives)</vt:lpstr>
      <vt:lpstr>2.3 Language Practices: Real Life vs. Expectations </vt:lpstr>
      <vt:lpstr>2.3 Language Practices at School: Real Life vs. Expectations</vt:lpstr>
      <vt:lpstr>2.3 Language Practices at School: Real Life vs. Expectations</vt:lpstr>
      <vt:lpstr>2.3 Language Practices at School: Moving Forward</vt:lpstr>
      <vt:lpstr>2.3 Language Practices at School: Moving Forward</vt:lpstr>
      <vt:lpstr>2.3 Language Practices at School: Moving Forward</vt:lpstr>
      <vt:lpstr>3 Short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as a Value:  from Languaging to Translanguaging in a Multilingual Society</dc:title>
  <dc:creator>Sanita Lazdiņa</dc:creator>
  <cp:lastModifiedBy>Sanita Lazdiņa</cp:lastModifiedBy>
  <cp:revision>76</cp:revision>
  <dcterms:created xsi:type="dcterms:W3CDTF">2019-11-11T09:07:16Z</dcterms:created>
  <dcterms:modified xsi:type="dcterms:W3CDTF">2019-11-12T10:34:42Z</dcterms:modified>
</cp:coreProperties>
</file>