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4" r:id="rId4"/>
    <p:sldId id="313" r:id="rId5"/>
    <p:sldId id="261" r:id="rId6"/>
    <p:sldId id="257" r:id="rId7"/>
    <p:sldId id="259" r:id="rId8"/>
    <p:sldId id="314" r:id="rId9"/>
    <p:sldId id="260" r:id="rId10"/>
    <p:sldId id="315" r:id="rId11"/>
    <p:sldId id="265" r:id="rId12"/>
    <p:sldId id="266" r:id="rId13"/>
    <p:sldId id="262" r:id="rId14"/>
    <p:sldId id="263" r:id="rId15"/>
    <p:sldId id="267" r:id="rId16"/>
    <p:sldId id="316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705"/>
  </p:normalViewPr>
  <p:slideViewPr>
    <p:cSldViewPr snapToGrid="0" snapToObjects="1">
      <p:cViewPr varScale="1">
        <p:scale>
          <a:sx n="77" d="100"/>
          <a:sy n="77" d="100"/>
        </p:scale>
        <p:origin x="9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_DIZ\konzul\cizinci%20&#353;kolstv&#237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_DIZ\konzul\cizinci%20&#353;kolstv&#237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630729166666667E-2"/>
          <c:y val="5.1400554097404488E-2"/>
          <c:w val="0.74791553819444456"/>
          <c:h val="0.8697596405228758"/>
        </c:manualLayout>
      </c:layout>
      <c:lineChart>
        <c:grouping val="standard"/>
        <c:varyColors val="0"/>
        <c:ser>
          <c:idx val="0"/>
          <c:order val="0"/>
          <c:tx>
            <c:strRef>
              <c:f>List2!$A$26</c:f>
              <c:strCache>
                <c:ptCount val="1"/>
                <c:pt idx="0">
                  <c:v>% žáků učících se anglicky</c:v>
                </c:pt>
              </c:strCache>
            </c:strRef>
          </c:tx>
          <c:spPr>
            <a:ln w="5715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List2!$B$22:$J$25</c:f>
              <c:strCache>
                <c:ptCount val="9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2008/09</c:v>
                </c:pt>
                <c:pt idx="7">
                  <c:v>2010/11</c:v>
                </c:pt>
                <c:pt idx="8">
                  <c:v>2011/12</c:v>
                </c:pt>
              </c:strCache>
            </c:strRef>
          </c:cat>
          <c:val>
            <c:numRef>
              <c:f>List2!$B$26:$J$26</c:f>
              <c:numCache>
                <c:formatCode>0%</c:formatCode>
                <c:ptCount val="9"/>
                <c:pt idx="0">
                  <c:v>0.70842896624475604</c:v>
                </c:pt>
                <c:pt idx="1">
                  <c:v>0.73942683591852065</c:v>
                </c:pt>
                <c:pt idx="2">
                  <c:v>0.78547446269498633</c:v>
                </c:pt>
                <c:pt idx="3">
                  <c:v>0.84394983053423334</c:v>
                </c:pt>
                <c:pt idx="4">
                  <c:v>0.88344491738456243</c:v>
                </c:pt>
                <c:pt idx="5">
                  <c:v>0.91633082492242857</c:v>
                </c:pt>
                <c:pt idx="6">
                  <c:v>0.94017612703048004</c:v>
                </c:pt>
                <c:pt idx="7">
                  <c:v>0.96346756248122656</c:v>
                </c:pt>
                <c:pt idx="8">
                  <c:v>0.98463754051829311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59-6342-B6C1-7B4BE998CAFA}"/>
            </c:ext>
          </c:extLst>
        </c:ser>
        <c:ser>
          <c:idx val="1"/>
          <c:order val="1"/>
          <c:tx>
            <c:strRef>
              <c:f>List2!$A$27</c:f>
              <c:strCache>
                <c:ptCount val="1"/>
                <c:pt idx="0">
                  <c:v>% žáků učících se německy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List2!$B$22:$J$25</c:f>
              <c:strCache>
                <c:ptCount val="9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2008/09</c:v>
                </c:pt>
                <c:pt idx="7">
                  <c:v>2010/11</c:v>
                </c:pt>
                <c:pt idx="8">
                  <c:v>2011/12</c:v>
                </c:pt>
              </c:strCache>
            </c:strRef>
          </c:cat>
          <c:val>
            <c:numRef>
              <c:f>List2!$B$27:$J$27</c:f>
              <c:numCache>
                <c:formatCode>0%</c:formatCode>
                <c:ptCount val="9"/>
                <c:pt idx="0">
                  <c:v>0.31369223760173476</c:v>
                </c:pt>
                <c:pt idx="1">
                  <c:v>0.27857908086317851</c:v>
                </c:pt>
                <c:pt idx="2">
                  <c:v>0.26037265219285516</c:v>
                </c:pt>
                <c:pt idx="3">
                  <c:v>0.21639488375421354</c:v>
                </c:pt>
                <c:pt idx="4">
                  <c:v>0.18857286922624411</c:v>
                </c:pt>
                <c:pt idx="5">
                  <c:v>0.17493639811215736</c:v>
                </c:pt>
                <c:pt idx="6">
                  <c:v>0.1691245361075622</c:v>
                </c:pt>
                <c:pt idx="7">
                  <c:v>0.17447694769170424</c:v>
                </c:pt>
                <c:pt idx="8">
                  <c:v>0.16550065960913315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59-6342-B6C1-7B4BE998CAFA}"/>
            </c:ext>
          </c:extLst>
        </c:ser>
        <c:ser>
          <c:idx val="2"/>
          <c:order val="2"/>
          <c:tx>
            <c:strRef>
              <c:f>List2!$A$28</c:f>
              <c:strCache>
                <c:ptCount val="1"/>
                <c:pt idx="0">
                  <c:v>% žáků učících se francouzsky</c:v>
                </c:pt>
              </c:strCache>
            </c:strRef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none"/>
          </c:marker>
          <c:cat>
            <c:strRef>
              <c:f>List2!$B$22:$J$25</c:f>
              <c:strCache>
                <c:ptCount val="9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2008/09</c:v>
                </c:pt>
                <c:pt idx="7">
                  <c:v>2010/11</c:v>
                </c:pt>
                <c:pt idx="8">
                  <c:v>2011/12</c:v>
                </c:pt>
              </c:strCache>
            </c:strRef>
          </c:cat>
          <c:val>
            <c:numRef>
              <c:f>List2!$B$28:$J$28</c:f>
              <c:numCache>
                <c:formatCode>0%</c:formatCode>
                <c:ptCount val="9"/>
                <c:pt idx="0">
                  <c:v>1.019397731829268E-2</c:v>
                </c:pt>
                <c:pt idx="1">
                  <c:v>1.3490321708288943E-2</c:v>
                </c:pt>
                <c:pt idx="2">
                  <c:v>1.1316613881817091E-2</c:v>
                </c:pt>
                <c:pt idx="3">
                  <c:v>1.066444314317048E-2</c:v>
                </c:pt>
                <c:pt idx="4">
                  <c:v>1.0874837636727941E-2</c:v>
                </c:pt>
                <c:pt idx="5">
                  <c:v>1.0950521297716745E-2</c:v>
                </c:pt>
                <c:pt idx="6">
                  <c:v>1.0490052929366675E-2</c:v>
                </c:pt>
                <c:pt idx="7">
                  <c:v>1.1383628907183901E-2</c:v>
                </c:pt>
                <c:pt idx="8">
                  <c:v>1.1130419685031027E-2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59-6342-B6C1-7B4BE998CAFA}"/>
            </c:ext>
          </c:extLst>
        </c:ser>
        <c:ser>
          <c:idx val="3"/>
          <c:order val="3"/>
          <c:tx>
            <c:strRef>
              <c:f>List2!$A$29</c:f>
              <c:strCache>
                <c:ptCount val="1"/>
                <c:pt idx="0">
                  <c:v>% žáků učících se rusky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List2!$B$22:$J$25</c:f>
              <c:strCache>
                <c:ptCount val="9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2008/09</c:v>
                </c:pt>
                <c:pt idx="7">
                  <c:v>2010/11</c:v>
                </c:pt>
                <c:pt idx="8">
                  <c:v>2011/12</c:v>
                </c:pt>
              </c:strCache>
            </c:strRef>
          </c:cat>
          <c:val>
            <c:numRef>
              <c:f>List2!$B$29:$J$29</c:f>
              <c:numCache>
                <c:formatCode>0%</c:formatCode>
                <c:ptCount val="9"/>
                <c:pt idx="0">
                  <c:v>4.16209760521297E-3</c:v>
                </c:pt>
                <c:pt idx="1">
                  <c:v>5.8959793521852115E-3</c:v>
                </c:pt>
                <c:pt idx="2">
                  <c:v>8.8300806523364528E-3</c:v>
                </c:pt>
                <c:pt idx="3">
                  <c:v>1.0721394160914371E-2</c:v>
                </c:pt>
                <c:pt idx="4">
                  <c:v>1.3393034855211041E-2</c:v>
                </c:pt>
                <c:pt idx="5">
                  <c:v>2.0452167813878291E-2</c:v>
                </c:pt>
                <c:pt idx="6">
                  <c:v>2.9473139867372839E-2</c:v>
                </c:pt>
                <c:pt idx="7">
                  <c:v>3.8244272937368595E-2</c:v>
                </c:pt>
                <c:pt idx="8">
                  <c:v>3.9548644429597005E-2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59-6342-B6C1-7B4BE998CAFA}"/>
            </c:ext>
          </c:extLst>
        </c:ser>
        <c:ser>
          <c:idx val="4"/>
          <c:order val="4"/>
          <c:tx>
            <c:strRef>
              <c:f>List2!$A$30</c:f>
              <c:strCache>
                <c:ptCount val="1"/>
                <c:pt idx="0">
                  <c:v>% žáků učících se jiný jazyk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List2!$B$22:$J$25</c:f>
              <c:strCache>
                <c:ptCount val="9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2008/09</c:v>
                </c:pt>
                <c:pt idx="7">
                  <c:v>2010/11</c:v>
                </c:pt>
                <c:pt idx="8">
                  <c:v>2011/12</c:v>
                </c:pt>
              </c:strCache>
            </c:strRef>
          </c:cat>
          <c:val>
            <c:numRef>
              <c:f>List2!$B$30:$J$30</c:f>
              <c:numCache>
                <c:formatCode>0%</c:formatCode>
                <c:ptCount val="9"/>
                <c:pt idx="0">
                  <c:v>1.5607866019548661E-3</c:v>
                </c:pt>
                <c:pt idx="1">
                  <c:v>1.9687935084791849E-3</c:v>
                </c:pt>
                <c:pt idx="2">
                  <c:v>2.1165970239646857E-3</c:v>
                </c:pt>
                <c:pt idx="3">
                  <c:v>2.0224912711613889E-3</c:v>
                </c:pt>
                <c:pt idx="4">
                  <c:v>2.3604413037420602E-3</c:v>
                </c:pt>
                <c:pt idx="5">
                  <c:v>2.6495833184731012E-3</c:v>
                </c:pt>
                <c:pt idx="6">
                  <c:v>3.1742410415526649E-3</c:v>
                </c:pt>
                <c:pt idx="7">
                  <c:v>3.9999019181138854E-3</c:v>
                </c:pt>
                <c:pt idx="8">
                  <c:v>4.569982901319063E-3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B59-6342-B6C1-7B4BE998C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647872"/>
        <c:axId val="229649408"/>
      </c:lineChart>
      <c:catAx>
        <c:axId val="22964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229649408"/>
        <c:crosses val="autoZero"/>
        <c:auto val="1"/>
        <c:lblAlgn val="ctr"/>
        <c:lblOffset val="100"/>
        <c:noMultiLvlLbl val="0"/>
      </c:catAx>
      <c:valAx>
        <c:axId val="22964940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229647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965425347222233"/>
          <c:y val="0.15085848643919894"/>
          <c:w val="0.14367916666666666"/>
          <c:h val="0.6982830271216095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[Sešit1.xlsx]List2!$C$2</c:f>
              <c:strCache>
                <c:ptCount val="1"/>
                <c:pt idx="0">
                  <c:v>ENG</c:v>
                </c:pt>
              </c:strCache>
            </c:strRef>
          </c:tx>
          <c:spPr>
            <a:ln w="508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[Sešit1.xlsx]List2!$B$3:$B$8</c:f>
              <c:strCache>
                <c:ptCount val="6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</c:strCache>
            </c:strRef>
          </c:cat>
          <c:val>
            <c:numRef>
              <c:f>[Sešit1.xlsx]List2!$C$3:$C$8</c:f>
              <c:numCache>
                <c:formatCode>0.00</c:formatCode>
                <c:ptCount val="6"/>
                <c:pt idx="0">
                  <c:v>99.066342963645099</c:v>
                </c:pt>
                <c:pt idx="1">
                  <c:v>99.216015003409865</c:v>
                </c:pt>
                <c:pt idx="2">
                  <c:v>99.25778451137937</c:v>
                </c:pt>
                <c:pt idx="3">
                  <c:v>99.297308242486793</c:v>
                </c:pt>
                <c:pt idx="4">
                  <c:v>99.365817633684131</c:v>
                </c:pt>
                <c:pt idx="5">
                  <c:v>99.364234339460253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03-42AF-89A8-9CBE89EBF39B}"/>
            </c:ext>
          </c:extLst>
        </c:ser>
        <c:ser>
          <c:idx val="1"/>
          <c:order val="1"/>
          <c:tx>
            <c:strRef>
              <c:f>[Sešit1.xlsx]List2!$D$2</c:f>
              <c:strCache>
                <c:ptCount val="1"/>
                <c:pt idx="0">
                  <c:v>DEU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[Sešit1.xlsx]List2!$B$3:$B$8</c:f>
              <c:strCache>
                <c:ptCount val="6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</c:strCache>
            </c:strRef>
          </c:cat>
          <c:val>
            <c:numRef>
              <c:f>[Sešit1.xlsx]List2!$D$3:$D$8</c:f>
              <c:numCache>
                <c:formatCode>0.00</c:formatCode>
                <c:ptCount val="6"/>
                <c:pt idx="0">
                  <c:v>20.603756071267536</c:v>
                </c:pt>
                <c:pt idx="1">
                  <c:v>22.529978404182767</c:v>
                </c:pt>
                <c:pt idx="2">
                  <c:v>22.314596539974076</c:v>
                </c:pt>
                <c:pt idx="3">
                  <c:v>22.120616341273834</c:v>
                </c:pt>
                <c:pt idx="4">
                  <c:v>22.320184323871814</c:v>
                </c:pt>
                <c:pt idx="5">
                  <c:v>22.87821970861253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03-42AF-89A8-9CBE89EBF39B}"/>
            </c:ext>
          </c:extLst>
        </c:ser>
        <c:ser>
          <c:idx val="2"/>
          <c:order val="2"/>
          <c:tx>
            <c:strRef>
              <c:f>[Sešit1.xlsx]List2!$E$2</c:f>
              <c:strCache>
                <c:ptCount val="1"/>
                <c:pt idx="0">
                  <c:v>FRA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[Sešit1.xlsx]List2!$B$3:$B$8</c:f>
              <c:strCache>
                <c:ptCount val="6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</c:strCache>
            </c:strRef>
          </c:cat>
          <c:val>
            <c:numRef>
              <c:f>[Sešit1.xlsx]List2!$E$3:$E$8</c:f>
              <c:numCache>
                <c:formatCode>0.00</c:formatCode>
                <c:ptCount val="6"/>
                <c:pt idx="0">
                  <c:v>0.96684981442887119</c:v>
                </c:pt>
                <c:pt idx="1">
                  <c:v>1.0202602864287338</c:v>
                </c:pt>
                <c:pt idx="2">
                  <c:v>0.93829820982218559</c:v>
                </c:pt>
                <c:pt idx="3">
                  <c:v>0.83816142706911301</c:v>
                </c:pt>
                <c:pt idx="4">
                  <c:v>0.77707889152762699</c:v>
                </c:pt>
                <c:pt idx="5">
                  <c:v>0.81527017888977682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03-42AF-89A8-9CBE89EBF39B}"/>
            </c:ext>
          </c:extLst>
        </c:ser>
        <c:ser>
          <c:idx val="3"/>
          <c:order val="3"/>
          <c:tx>
            <c:strRef>
              <c:f>[Sešit1.xlsx]List2!$F$2</c:f>
              <c:strCache>
                <c:ptCount val="1"/>
                <c:pt idx="0">
                  <c:v>RUS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[Sešit1.xlsx]List2!$B$3:$B$8</c:f>
              <c:strCache>
                <c:ptCount val="6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</c:strCache>
            </c:strRef>
          </c:cat>
          <c:val>
            <c:numRef>
              <c:f>[Sešit1.xlsx]List2!$F$3:$F$8</c:f>
              <c:numCache>
                <c:formatCode>0.00</c:formatCode>
                <c:ptCount val="6"/>
                <c:pt idx="0">
                  <c:v>6.1154021833798176</c:v>
                </c:pt>
                <c:pt idx="1">
                  <c:v>7.3438565583087065</c:v>
                </c:pt>
                <c:pt idx="2">
                  <c:v>6.9658591814298454</c:v>
                </c:pt>
                <c:pt idx="3">
                  <c:v>6.7930788976923129</c:v>
                </c:pt>
                <c:pt idx="4">
                  <c:v>6.5760222159836719</c:v>
                </c:pt>
                <c:pt idx="5">
                  <c:v>6.7004364664658507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03-42AF-89A8-9CBE89EBF39B}"/>
            </c:ext>
          </c:extLst>
        </c:ser>
        <c:ser>
          <c:idx val="4"/>
          <c:order val="4"/>
          <c:tx>
            <c:strRef>
              <c:f>[Sešit1.xlsx]List2!$G$2</c:f>
              <c:strCache>
                <c:ptCount val="1"/>
                <c:pt idx="0">
                  <c:v>ESP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[Sešit1.xlsx]List2!$B$3:$B$8</c:f>
              <c:strCache>
                <c:ptCount val="6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</c:strCache>
            </c:strRef>
          </c:cat>
          <c:val>
            <c:numRef>
              <c:f>[Sešit1.xlsx]List2!$G$3:$G$8</c:f>
              <c:numCache>
                <c:formatCode>0.00</c:formatCode>
                <c:ptCount val="6"/>
                <c:pt idx="0">
                  <c:v>0.57044579663401729</c:v>
                </c:pt>
                <c:pt idx="1">
                  <c:v>0.72218117754035005</c:v>
                </c:pt>
                <c:pt idx="2">
                  <c:v>0.72033736073204213</c:v>
                </c:pt>
                <c:pt idx="3">
                  <c:v>0.7631762869292017</c:v>
                </c:pt>
                <c:pt idx="4">
                  <c:v>0.82083304880485386</c:v>
                </c:pt>
                <c:pt idx="5">
                  <c:v>0.93649720292616945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703-42AF-89A8-9CBE89EBF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1246575"/>
        <c:axId val="508511375"/>
      </c:lineChart>
      <c:catAx>
        <c:axId val="461246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511375"/>
        <c:crosses val="autoZero"/>
        <c:auto val="1"/>
        <c:lblAlgn val="ctr"/>
        <c:lblOffset val="100"/>
        <c:noMultiLvlLbl val="0"/>
      </c:catAx>
      <c:valAx>
        <c:axId val="50851137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1246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521788194444445E-2"/>
          <c:y val="2.3039542483660132E-2"/>
          <c:w val="0.73860677083333337"/>
          <c:h val="0.924974183006536"/>
        </c:manualLayout>
      </c:layout>
      <c:lineChart>
        <c:grouping val="standard"/>
        <c:varyColors val="0"/>
        <c:ser>
          <c:idx val="0"/>
          <c:order val="0"/>
          <c:tx>
            <c:strRef>
              <c:f>List3!$A$24</c:f>
              <c:strCache>
                <c:ptCount val="1"/>
                <c:pt idx="0">
                  <c:v>% studentů učících se anglicky</c:v>
                </c:pt>
              </c:strCache>
            </c:strRef>
          </c:tx>
          <c:spPr>
            <a:ln w="5715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List3!$B$20:$J$23</c:f>
              <c:strCache>
                <c:ptCount val="9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</c:strCache>
            </c:strRef>
          </c:cat>
          <c:val>
            <c:numRef>
              <c:f>List3!$B$24:$J$24</c:f>
              <c:numCache>
                <c:formatCode>0%</c:formatCode>
                <c:ptCount val="9"/>
                <c:pt idx="0">
                  <c:v>0.723681256580194</c:v>
                </c:pt>
                <c:pt idx="1">
                  <c:v>0.74147873930824304</c:v>
                </c:pt>
                <c:pt idx="2">
                  <c:v>0.76557960738622965</c:v>
                </c:pt>
                <c:pt idx="3">
                  <c:v>0.79131775649082969</c:v>
                </c:pt>
                <c:pt idx="4">
                  <c:v>0.81913596926923049</c:v>
                </c:pt>
                <c:pt idx="5">
                  <c:v>0.84634805280605963</c:v>
                </c:pt>
                <c:pt idx="6">
                  <c:v>0.87203950455569279</c:v>
                </c:pt>
                <c:pt idx="7">
                  <c:v>0.8964981905132533</c:v>
                </c:pt>
                <c:pt idx="8">
                  <c:v>0.91953878987288429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39-3743-9C3C-532D024C9149}"/>
            </c:ext>
          </c:extLst>
        </c:ser>
        <c:ser>
          <c:idx val="1"/>
          <c:order val="1"/>
          <c:tx>
            <c:strRef>
              <c:f>List3!$A$25</c:f>
              <c:strCache>
                <c:ptCount val="1"/>
                <c:pt idx="0">
                  <c:v>% studentů učících se německy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List3!$B$20:$J$23</c:f>
              <c:strCache>
                <c:ptCount val="9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</c:strCache>
            </c:strRef>
          </c:cat>
          <c:val>
            <c:numRef>
              <c:f>List3!$B$25:$J$25</c:f>
              <c:numCache>
                <c:formatCode>0%</c:formatCode>
                <c:ptCount val="9"/>
                <c:pt idx="0">
                  <c:v>0.59530408125348366</c:v>
                </c:pt>
                <c:pt idx="1">
                  <c:v>0.57218579140590953</c:v>
                </c:pt>
                <c:pt idx="2">
                  <c:v>0.55171164887052671</c:v>
                </c:pt>
                <c:pt idx="3">
                  <c:v>0.52960307940133811</c:v>
                </c:pt>
                <c:pt idx="4">
                  <c:v>0.50775753640628063</c:v>
                </c:pt>
                <c:pt idx="5">
                  <c:v>0.48449598684961498</c:v>
                </c:pt>
                <c:pt idx="6">
                  <c:v>0.47511296857247903</c:v>
                </c:pt>
                <c:pt idx="7">
                  <c:v>0.46698284993642908</c:v>
                </c:pt>
                <c:pt idx="8">
                  <c:v>0.45533950067805634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39-3743-9C3C-532D024C9149}"/>
            </c:ext>
          </c:extLst>
        </c:ser>
        <c:ser>
          <c:idx val="2"/>
          <c:order val="2"/>
          <c:tx>
            <c:strRef>
              <c:f>List3!$A$26</c:f>
              <c:strCache>
                <c:ptCount val="1"/>
                <c:pt idx="0">
                  <c:v>% studentů učících se francouzsky</c:v>
                </c:pt>
              </c:strCache>
            </c:strRef>
          </c:tx>
          <c:spPr>
            <a:ln>
              <a:solidFill>
                <a:srgbClr val="92D050"/>
              </a:solidFill>
              <a:prstDash val="dash"/>
            </a:ln>
          </c:spPr>
          <c:marker>
            <c:symbol val="none"/>
          </c:marker>
          <c:cat>
            <c:strRef>
              <c:f>List3!$B$20:$J$23</c:f>
              <c:strCache>
                <c:ptCount val="9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</c:strCache>
            </c:strRef>
          </c:cat>
          <c:val>
            <c:numRef>
              <c:f>List3!$B$26:$J$26</c:f>
              <c:numCache>
                <c:formatCode>0%</c:formatCode>
                <c:ptCount val="9"/>
                <c:pt idx="0">
                  <c:v>6.4607589645135424E-2</c:v>
                </c:pt>
                <c:pt idx="1">
                  <c:v>7.3798790586456192E-2</c:v>
                </c:pt>
                <c:pt idx="2">
                  <c:v>7.7361469887092124E-2</c:v>
                </c:pt>
                <c:pt idx="3">
                  <c:v>8.2221316665997052E-2</c:v>
                </c:pt>
                <c:pt idx="4">
                  <c:v>8.4404639941835502E-2</c:v>
                </c:pt>
                <c:pt idx="5">
                  <c:v>8.6116583886837447E-2</c:v>
                </c:pt>
                <c:pt idx="6">
                  <c:v>8.3621703544108167E-2</c:v>
                </c:pt>
                <c:pt idx="7">
                  <c:v>7.9992008707179471E-2</c:v>
                </c:pt>
                <c:pt idx="8">
                  <c:v>7.5898342113996972E-2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39-3743-9C3C-532D024C9149}"/>
            </c:ext>
          </c:extLst>
        </c:ser>
        <c:ser>
          <c:idx val="3"/>
          <c:order val="3"/>
          <c:tx>
            <c:strRef>
              <c:f>List3!$A$27</c:f>
              <c:strCache>
                <c:ptCount val="1"/>
                <c:pt idx="0">
                  <c:v>% studentů učících se rusky</c:v>
                </c:pt>
              </c:strCache>
            </c:strRef>
          </c:tx>
          <c:spPr>
            <a:ln>
              <a:solidFill>
                <a:schemeClr val="accent3"/>
              </a:solidFill>
              <a:prstDash val="dash"/>
            </a:ln>
          </c:spPr>
          <c:marker>
            <c:symbol val="none"/>
          </c:marker>
          <c:cat>
            <c:strRef>
              <c:f>List3!$B$20:$J$23</c:f>
              <c:strCache>
                <c:ptCount val="9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</c:strCache>
            </c:strRef>
          </c:cat>
          <c:val>
            <c:numRef>
              <c:f>List3!$B$27:$J$27</c:f>
              <c:numCache>
                <c:formatCode>0%</c:formatCode>
                <c:ptCount val="9"/>
                <c:pt idx="0">
                  <c:v>2.0979129250015483E-2</c:v>
                </c:pt>
                <c:pt idx="1">
                  <c:v>2.3944545836619782E-2</c:v>
                </c:pt>
                <c:pt idx="2">
                  <c:v>2.7458818479369995E-2</c:v>
                </c:pt>
                <c:pt idx="3">
                  <c:v>3.0975762341232716E-2</c:v>
                </c:pt>
                <c:pt idx="4">
                  <c:v>3.6012620455168419E-2</c:v>
                </c:pt>
                <c:pt idx="5">
                  <c:v>4.2996354541487022E-2</c:v>
                </c:pt>
                <c:pt idx="6">
                  <c:v>5.329041559255835E-2</c:v>
                </c:pt>
                <c:pt idx="7">
                  <c:v>6.0727582238519422E-2</c:v>
                </c:pt>
                <c:pt idx="8">
                  <c:v>6.5576941251975412E-2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39-3743-9C3C-532D024C9149}"/>
            </c:ext>
          </c:extLst>
        </c:ser>
        <c:ser>
          <c:idx val="4"/>
          <c:order val="4"/>
          <c:tx>
            <c:strRef>
              <c:f>List3!$A$28</c:f>
              <c:strCache>
                <c:ptCount val="1"/>
                <c:pt idx="0">
                  <c:v>% studentů učících se jiný jazyk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List3!$B$20:$J$23</c:f>
              <c:strCache>
                <c:ptCount val="9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</c:strCache>
            </c:strRef>
          </c:cat>
          <c:val>
            <c:numRef>
              <c:f>List3!$B$28:$J$28</c:f>
              <c:numCache>
                <c:formatCode>0%</c:formatCode>
                <c:ptCount val="9"/>
                <c:pt idx="0">
                  <c:v>5.4663792035672433E-2</c:v>
                </c:pt>
                <c:pt idx="1">
                  <c:v>5.3698191636968713E-2</c:v>
                </c:pt>
                <c:pt idx="2">
                  <c:v>5.6262887190611822E-2</c:v>
                </c:pt>
                <c:pt idx="3">
                  <c:v>6.1348883391779845E-2</c:v>
                </c:pt>
                <c:pt idx="4">
                  <c:v>6.8465774888560135E-2</c:v>
                </c:pt>
                <c:pt idx="5">
                  <c:v>7.3589498562658978E-2</c:v>
                </c:pt>
                <c:pt idx="6">
                  <c:v>7.7311837189473834E-2</c:v>
                </c:pt>
                <c:pt idx="7">
                  <c:v>7.4970396838444933E-2</c:v>
                </c:pt>
                <c:pt idx="8">
                  <c:v>7.6898392666002888E-2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139-3743-9C3C-532D024C9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685120"/>
        <c:axId val="229686656"/>
      </c:lineChart>
      <c:catAx>
        <c:axId val="22968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229686656"/>
        <c:crosses val="autoZero"/>
        <c:auto val="1"/>
        <c:lblAlgn val="ctr"/>
        <c:lblOffset val="100"/>
        <c:noMultiLvlLbl val="0"/>
      </c:catAx>
      <c:valAx>
        <c:axId val="229686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22968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21015625000003"/>
          <c:y val="0.20425660027790643"/>
          <c:w val="0.18167864583333335"/>
          <c:h val="0.59148679944418658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[Sešit1.xlsx]List2!$C$15</c:f>
              <c:strCache>
                <c:ptCount val="1"/>
                <c:pt idx="0">
                  <c:v>ENG</c:v>
                </c:pt>
              </c:strCache>
            </c:strRef>
          </c:tx>
          <c:spPr>
            <a:ln w="508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[Sešit1.xlsx]List2!$B$16:$B$21</c:f>
              <c:strCache>
                <c:ptCount val="6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</c:strCache>
            </c:strRef>
          </c:cat>
          <c:val>
            <c:numRef>
              <c:f>[Sešit1.xlsx]List2!$C$16:$C$21</c:f>
              <c:numCache>
                <c:formatCode>0.00</c:formatCode>
                <c:ptCount val="6"/>
                <c:pt idx="0">
                  <c:v>95.599148803552822</c:v>
                </c:pt>
                <c:pt idx="1">
                  <c:v>96.797232256321479</c:v>
                </c:pt>
                <c:pt idx="2">
                  <c:v>97.213122271076074</c:v>
                </c:pt>
                <c:pt idx="3">
                  <c:v>97.594947704036016</c:v>
                </c:pt>
                <c:pt idx="4">
                  <c:v>97.802698736679815</c:v>
                </c:pt>
                <c:pt idx="5">
                  <c:v>98.015218106638983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40-4333-A094-FB063F43DEEB}"/>
            </c:ext>
          </c:extLst>
        </c:ser>
        <c:ser>
          <c:idx val="1"/>
          <c:order val="1"/>
          <c:tx>
            <c:strRef>
              <c:f>[Sešit1.xlsx]List2!$D$15</c:f>
              <c:strCache>
                <c:ptCount val="1"/>
                <c:pt idx="0">
                  <c:v>DEU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[Sešit1.xlsx]List2!$B$16:$B$21</c:f>
              <c:strCache>
                <c:ptCount val="6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</c:strCache>
            </c:strRef>
          </c:cat>
          <c:val>
            <c:numRef>
              <c:f>[Sešit1.xlsx]List2!$D$16:$D$21</c:f>
              <c:numCache>
                <c:formatCode>0.00</c:formatCode>
                <c:ptCount val="6"/>
                <c:pt idx="0">
                  <c:v>41.155689089297717</c:v>
                </c:pt>
                <c:pt idx="1">
                  <c:v>40.248106306973391</c:v>
                </c:pt>
                <c:pt idx="2">
                  <c:v>40.328464364138441</c:v>
                </c:pt>
                <c:pt idx="3">
                  <c:v>40.901984027632295</c:v>
                </c:pt>
                <c:pt idx="4">
                  <c:v>41.216044908945165</c:v>
                </c:pt>
                <c:pt idx="5">
                  <c:v>41.130210977137125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40-4333-A094-FB063F43DEEB}"/>
            </c:ext>
          </c:extLst>
        </c:ser>
        <c:ser>
          <c:idx val="2"/>
          <c:order val="2"/>
          <c:tx>
            <c:strRef>
              <c:f>[Sešit1.xlsx]List2!$E$15</c:f>
              <c:strCache>
                <c:ptCount val="1"/>
                <c:pt idx="0">
                  <c:v>FRA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[Sešit1.xlsx]List2!$B$16:$B$21</c:f>
              <c:strCache>
                <c:ptCount val="6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</c:strCache>
            </c:strRef>
          </c:cat>
          <c:val>
            <c:numRef>
              <c:f>[Sešit1.xlsx]List2!$E$16:$E$21</c:f>
              <c:numCache>
                <c:formatCode>0.00</c:formatCode>
                <c:ptCount val="6"/>
                <c:pt idx="0">
                  <c:v>6.6284245074455335</c:v>
                </c:pt>
                <c:pt idx="1">
                  <c:v>6.2329267438486244</c:v>
                </c:pt>
                <c:pt idx="2">
                  <c:v>5.8506600365809538</c:v>
                </c:pt>
                <c:pt idx="3">
                  <c:v>5.5246713299576422</c:v>
                </c:pt>
                <c:pt idx="4">
                  <c:v>5.1598165330273842</c:v>
                </c:pt>
                <c:pt idx="5">
                  <c:v>4.8263794119372605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40-4333-A094-FB063F43DEEB}"/>
            </c:ext>
          </c:extLst>
        </c:ser>
        <c:ser>
          <c:idx val="3"/>
          <c:order val="3"/>
          <c:tx>
            <c:strRef>
              <c:f>[Sešit1.xlsx]List2!$F$15</c:f>
              <c:strCache>
                <c:ptCount val="1"/>
                <c:pt idx="0">
                  <c:v>RUS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[Sešit1.xlsx]List2!$B$16:$B$21</c:f>
              <c:strCache>
                <c:ptCount val="6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</c:strCache>
            </c:strRef>
          </c:cat>
          <c:val>
            <c:numRef>
              <c:f>[Sešit1.xlsx]List2!$F$16:$F$21</c:f>
              <c:numCache>
                <c:formatCode>0.00</c:formatCode>
                <c:ptCount val="6"/>
                <c:pt idx="0">
                  <c:v>7.1377789031837082</c:v>
                </c:pt>
                <c:pt idx="1">
                  <c:v>7.5892812471857267</c:v>
                </c:pt>
                <c:pt idx="2">
                  <c:v>7.8297508113533425</c:v>
                </c:pt>
                <c:pt idx="3">
                  <c:v>7.9003438708721436</c:v>
                </c:pt>
                <c:pt idx="4">
                  <c:v>8.0245032383303574</c:v>
                </c:pt>
                <c:pt idx="5">
                  <c:v>7.6513966936456876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40-4333-A094-FB063F43DEEB}"/>
            </c:ext>
          </c:extLst>
        </c:ser>
        <c:ser>
          <c:idx val="4"/>
          <c:order val="4"/>
          <c:tx>
            <c:strRef>
              <c:f>[Sešit1.xlsx]List2!$G$15</c:f>
              <c:strCache>
                <c:ptCount val="1"/>
                <c:pt idx="0">
                  <c:v>ESP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[Sešit1.xlsx]List2!$B$16:$B$21</c:f>
              <c:strCache>
                <c:ptCount val="6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</c:strCache>
            </c:strRef>
          </c:cat>
          <c:val>
            <c:numRef>
              <c:f>[Sešit1.xlsx]List2!$G$16:$G$21</c:f>
              <c:numCache>
                <c:formatCode>0.00</c:formatCode>
                <c:ptCount val="6"/>
                <c:pt idx="0">
                  <c:v>5.5459246778796052</c:v>
                </c:pt>
                <c:pt idx="1">
                  <c:v>5.6067822728318841</c:v>
                </c:pt>
                <c:pt idx="2">
                  <c:v>5.6585845514247719</c:v>
                </c:pt>
                <c:pt idx="3">
                  <c:v>5.6506210624741326</c:v>
                </c:pt>
                <c:pt idx="4">
                  <c:v>5.8635675670138472</c:v>
                </c:pt>
                <c:pt idx="5">
                  <c:v>6.1280555463443136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640-4333-A094-FB063F43D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0433007"/>
        <c:axId val="509713519"/>
      </c:lineChart>
      <c:catAx>
        <c:axId val="510433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9713519"/>
        <c:crosses val="autoZero"/>
        <c:auto val="1"/>
        <c:lblAlgn val="ctr"/>
        <c:lblOffset val="100"/>
        <c:noMultiLvlLbl val="0"/>
      </c:catAx>
      <c:valAx>
        <c:axId val="50971351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0433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2018 - Citizenship</a:t>
            </a:r>
            <a:r>
              <a:rPr lang="cs-CZ" baseline="0"/>
              <a:t> applicants</a:t>
            </a:r>
            <a:endParaRPr lang="cs-CZ"/>
          </a:p>
        </c:rich>
      </c:tx>
      <c:layout>
        <c:manualLayout>
          <c:xMode val="edge"/>
          <c:yMode val="edge"/>
          <c:x val="0.29524300087489064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1914260717410323E-2"/>
          <c:y val="3.2824074074074089E-2"/>
          <c:w val="0.87753018372703417"/>
          <c:h val="0.859776538349372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List1!$B$5:$B$12</c:f>
              <c:strCache>
                <c:ptCount val="8"/>
                <c:pt idx="0">
                  <c:v>UKR</c:v>
                </c:pt>
                <c:pt idx="1">
                  <c:v>RUS</c:v>
                </c:pt>
                <c:pt idx="2">
                  <c:v>SVK</c:v>
                </c:pt>
                <c:pt idx="3">
                  <c:v>MOL</c:v>
                </c:pt>
                <c:pt idx="4">
                  <c:v>BEL</c:v>
                </c:pt>
                <c:pt idx="5">
                  <c:v>VTN</c:v>
                </c:pt>
                <c:pt idx="6">
                  <c:v>POL</c:v>
                </c:pt>
                <c:pt idx="7">
                  <c:v>SRB</c:v>
                </c:pt>
              </c:strCache>
            </c:strRef>
          </c:cat>
          <c:val>
            <c:numRef>
              <c:f>List1!$C$5:$C$12</c:f>
              <c:numCache>
                <c:formatCode>General</c:formatCode>
                <c:ptCount val="8"/>
                <c:pt idx="0">
                  <c:v>1410</c:v>
                </c:pt>
                <c:pt idx="1">
                  <c:v>538</c:v>
                </c:pt>
                <c:pt idx="2">
                  <c:v>357</c:v>
                </c:pt>
                <c:pt idx="3">
                  <c:v>110</c:v>
                </c:pt>
                <c:pt idx="4">
                  <c:v>102</c:v>
                </c:pt>
                <c:pt idx="5">
                  <c:v>58</c:v>
                </c:pt>
                <c:pt idx="6">
                  <c:v>54</c:v>
                </c:pt>
                <c:pt idx="7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56-4321-99A3-5FCA19E76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6084479"/>
        <c:axId val="536083231"/>
      </c:barChart>
      <c:catAx>
        <c:axId val="53608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6083231"/>
        <c:crosses val="autoZero"/>
        <c:auto val="1"/>
        <c:lblAlgn val="ctr"/>
        <c:lblOffset val="100"/>
        <c:noMultiLvlLbl val="0"/>
      </c:catAx>
      <c:valAx>
        <c:axId val="536083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6084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tina-pro-cizince.cz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mailto:Vaclav.velcovsky@msmt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58BD8-CB23-624F-8A79-D290E8F3E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Language Education Policy </a:t>
            </a:r>
            <a:br>
              <a:rPr lang="en-GB" sz="4800" b="1" dirty="0"/>
            </a:br>
            <a:r>
              <a:rPr lang="en-GB" sz="4800" b="1" dirty="0"/>
              <a:t>in the Czech </a:t>
            </a:r>
            <a:r>
              <a:rPr lang="en-GB" sz="4800" b="1" dirty="0" smtClean="0"/>
              <a:t>Republic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endParaRPr lang="en-GB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57C10F-B730-D04F-A1FA-BF8B15C8E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716966"/>
            <a:ext cx="7315200" cy="146081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Václav Velčovský, Ph.D.</a:t>
            </a:r>
          </a:p>
          <a:p>
            <a:r>
              <a:rPr lang="cs-CZ" sz="2000" dirty="0">
                <a:solidFill>
                  <a:schemeClr val="tx1"/>
                </a:solidFill>
              </a:rPr>
              <a:t>Vice-</a:t>
            </a:r>
            <a:r>
              <a:rPr lang="en-GB" sz="2000" dirty="0" err="1">
                <a:solidFill>
                  <a:schemeClr val="tx1"/>
                </a:solidFill>
              </a:rPr>
              <a:t>Ministe</a:t>
            </a:r>
            <a:r>
              <a:rPr lang="cs-CZ" sz="2000" dirty="0">
                <a:solidFill>
                  <a:schemeClr val="tx1"/>
                </a:solidFill>
              </a:rPr>
              <a:t>r </a:t>
            </a:r>
            <a:r>
              <a:rPr lang="cs-CZ" sz="2000" dirty="0" err="1">
                <a:solidFill>
                  <a:schemeClr val="tx1"/>
                </a:solidFill>
              </a:rPr>
              <a:t>for</a:t>
            </a:r>
            <a:r>
              <a:rPr lang="cs-CZ" sz="2000" dirty="0">
                <a:solidFill>
                  <a:schemeClr val="tx1"/>
                </a:solidFill>
              </a:rPr>
              <a:t> EU and ESIF</a:t>
            </a:r>
          </a:p>
          <a:p>
            <a:r>
              <a:rPr lang="cs-CZ" sz="2000" dirty="0">
                <a:solidFill>
                  <a:schemeClr val="tx1"/>
                </a:solidFill>
              </a:rPr>
              <a:t>Ministry </a:t>
            </a:r>
            <a:r>
              <a:rPr lang="cs-CZ" sz="2000" dirty="0" err="1">
                <a:solidFill>
                  <a:schemeClr val="tx1"/>
                </a:solidFill>
              </a:rPr>
              <a:t>of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Education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Youth</a:t>
            </a:r>
            <a:r>
              <a:rPr lang="cs-CZ" sz="2000" dirty="0">
                <a:solidFill>
                  <a:schemeClr val="tx1"/>
                </a:solidFill>
              </a:rPr>
              <a:t>, and </a:t>
            </a:r>
            <a:r>
              <a:rPr lang="cs-CZ" sz="2000" dirty="0" err="1">
                <a:solidFill>
                  <a:schemeClr val="tx1"/>
                </a:solidFill>
              </a:rPr>
              <a:t>Sports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of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the</a:t>
            </a:r>
            <a:r>
              <a:rPr lang="cs-CZ" sz="2000" dirty="0">
                <a:solidFill>
                  <a:schemeClr val="tx1"/>
                </a:solidFill>
              </a:rPr>
              <a:t> Czech Republic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1405884-7C7B-3E46-A541-41AF15460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829" y="4716966"/>
            <a:ext cx="1851103" cy="12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7074D57-1318-B743-8A10-37FB5FE0382A}"/>
              </a:ext>
            </a:extLst>
          </p:cNvPr>
          <p:cNvSpPr txBox="1"/>
          <p:nvPr/>
        </p:nvSpPr>
        <p:spPr>
          <a:xfrm>
            <a:off x="242888" y="171450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/>
              <a:t>S</a:t>
            </a:r>
            <a:r>
              <a:rPr lang="cs-CZ" dirty="0" err="1" smtClean="0"/>
              <a:t>chool</a:t>
            </a:r>
            <a:r>
              <a:rPr lang="cs-CZ" dirty="0" smtClean="0"/>
              <a:t> - AFTER </a:t>
            </a:r>
            <a:r>
              <a:rPr lang="cs-CZ" dirty="0"/>
              <a:t>2013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41AAB78B-1F44-9844-8A8B-851FACD73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754052"/>
              </p:ext>
            </p:extLst>
          </p:nvPr>
        </p:nvGraphicFramePr>
        <p:xfrm>
          <a:off x="0" y="756920"/>
          <a:ext cx="7242464" cy="534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32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4F3C2-8A04-B84D-95DF-49D89EC6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Support</a:t>
            </a:r>
            <a:br>
              <a:rPr lang="cs-CZ" b="1" dirty="0"/>
            </a:br>
            <a:r>
              <a:rPr lang="cs-CZ" b="1" dirty="0"/>
              <a:t>by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state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D8924C-8361-5F48-AB3D-CF03212AA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tx1"/>
                </a:solidFill>
              </a:rPr>
              <a:t>For Teachers:</a:t>
            </a:r>
          </a:p>
          <a:p>
            <a:r>
              <a:rPr lang="en-GB" sz="2800" dirty="0">
                <a:solidFill>
                  <a:schemeClr val="tx1"/>
                </a:solidFill>
              </a:rPr>
              <a:t>Pedagogical and Didactical Methodology</a:t>
            </a:r>
          </a:p>
          <a:p>
            <a:r>
              <a:rPr lang="en-GB" sz="2800" dirty="0">
                <a:solidFill>
                  <a:schemeClr val="tx1"/>
                </a:solidFill>
              </a:rPr>
              <a:t>Online support &amp; Curricula</a:t>
            </a:r>
          </a:p>
          <a:p>
            <a:r>
              <a:rPr lang="en-GB" sz="2800" dirty="0">
                <a:solidFill>
                  <a:schemeClr val="tx1"/>
                </a:solidFill>
              </a:rPr>
              <a:t>Further Teachers` Education</a:t>
            </a:r>
          </a:p>
          <a:p>
            <a:r>
              <a:rPr lang="en-GB" sz="2800" dirty="0">
                <a:solidFill>
                  <a:schemeClr val="tx1"/>
                </a:solidFill>
              </a:rPr>
              <a:t>CLIL</a:t>
            </a:r>
          </a:p>
          <a:p>
            <a:r>
              <a:rPr lang="en-GB" sz="2800" dirty="0">
                <a:solidFill>
                  <a:schemeClr val="tx1"/>
                </a:solidFill>
              </a:rPr>
              <a:t>Specific Projects / Subsidies</a:t>
            </a:r>
            <a:endParaRPr lang="en-GB" sz="2800" b="1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tx1"/>
                </a:solidFill>
              </a:rPr>
              <a:t>For Pupils:</a:t>
            </a:r>
          </a:p>
          <a:p>
            <a:r>
              <a:rPr lang="en-GB" sz="2800" dirty="0">
                <a:solidFill>
                  <a:schemeClr val="tx1"/>
                </a:solidFill>
              </a:rPr>
              <a:t>Supportive Measures</a:t>
            </a:r>
          </a:p>
          <a:p>
            <a:r>
              <a:rPr lang="en-GB" sz="2800" dirty="0">
                <a:solidFill>
                  <a:schemeClr val="tx1"/>
                </a:solidFill>
              </a:rPr>
              <a:t>Specific Projects / Subsidies</a:t>
            </a:r>
          </a:p>
          <a:p>
            <a:r>
              <a:rPr lang="en-GB" sz="2800" dirty="0">
                <a:solidFill>
                  <a:schemeClr val="tx1"/>
                </a:solidFill>
              </a:rPr>
              <a:t>Bilingual Secondary </a:t>
            </a:r>
            <a:r>
              <a:rPr lang="en-GB" sz="2800" dirty="0" smtClean="0">
                <a:solidFill>
                  <a:schemeClr val="tx1"/>
                </a:solidFill>
              </a:rPr>
              <a:t>Schools</a:t>
            </a:r>
            <a:r>
              <a:rPr lang="cs-CZ" sz="2800" dirty="0" smtClean="0">
                <a:solidFill>
                  <a:schemeClr val="tx1"/>
                </a:solidFill>
              </a:rPr>
              <a:t> (ENG, DEU, ESP, ITA)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4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9A7EBB4-92E3-B24B-8962-19DA9C37401F}"/>
              </a:ext>
            </a:extLst>
          </p:cNvPr>
          <p:cNvSpPr txBox="1"/>
          <p:nvPr/>
        </p:nvSpPr>
        <p:spPr>
          <a:xfrm>
            <a:off x="5043488" y="1343025"/>
            <a:ext cx="575786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900" dirty="0"/>
              <a:t>75 %</a:t>
            </a:r>
          </a:p>
        </p:txBody>
      </p:sp>
    </p:spTree>
    <p:extLst>
      <p:ext uri="{BB962C8B-B14F-4D97-AF65-F5344CB8AC3E}">
        <p14:creationId xmlns:p14="http://schemas.microsoft.com/office/powerpoint/2010/main" val="24834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C2D39-57EC-BE44-90A0-ED73060C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Foreigners</a:t>
            </a:r>
            <a:br>
              <a:rPr lang="en-GB" b="1" dirty="0"/>
            </a:br>
            <a:r>
              <a:rPr lang="en-GB" b="1" dirty="0"/>
              <a:t>(in schools)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0150904-AA29-A744-8032-4AE5EED9B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803620" cy="512064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Citizen-, not national-state-conception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14 national minorities </a:t>
            </a:r>
            <a:r>
              <a:rPr lang="en-GB" sz="2800" dirty="0">
                <a:solidFill>
                  <a:schemeClr val="tx1"/>
                </a:solidFill>
              </a:rPr>
              <a:t>acknowledged by the state (CZ citizenship</a:t>
            </a:r>
            <a:r>
              <a:rPr lang="en-GB" sz="2800" dirty="0" smtClean="0">
                <a:solidFill>
                  <a:schemeClr val="tx1"/>
                </a:solidFill>
              </a:rPr>
              <a:t>)</a:t>
            </a:r>
            <a:r>
              <a:rPr lang="cs-CZ" sz="2800" dirty="0" smtClean="0">
                <a:solidFill>
                  <a:schemeClr val="tx1"/>
                </a:solidFill>
              </a:rPr>
              <a:t>, </a:t>
            </a:r>
            <a:r>
              <a:rPr lang="cs-CZ" sz="2800" dirty="0" err="1" smtClean="0">
                <a:solidFill>
                  <a:schemeClr val="tx1"/>
                </a:solidFill>
              </a:rPr>
              <a:t>specific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financial</a:t>
            </a:r>
            <a:r>
              <a:rPr lang="cs-CZ" sz="2800" dirty="0" smtClean="0">
                <a:solidFill>
                  <a:schemeClr val="tx1"/>
                </a:solidFill>
              </a:rPr>
              <a:t> support</a:t>
            </a:r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b="1" dirty="0">
                <a:solidFill>
                  <a:schemeClr val="tx1"/>
                </a:solidFill>
              </a:rPr>
              <a:t>5 % / </a:t>
            </a:r>
            <a:r>
              <a:rPr lang="cs-CZ" sz="2800" b="1" dirty="0" smtClean="0">
                <a:solidFill>
                  <a:schemeClr val="tx1"/>
                </a:solidFill>
              </a:rPr>
              <a:t>0,5M </a:t>
            </a:r>
            <a:r>
              <a:rPr lang="en-GB" sz="2800" b="1" dirty="0" smtClean="0">
                <a:solidFill>
                  <a:schemeClr val="tx1"/>
                </a:solidFill>
              </a:rPr>
              <a:t>foreigners </a:t>
            </a:r>
            <a:r>
              <a:rPr lang="en-GB" sz="2800" dirty="0">
                <a:solidFill>
                  <a:schemeClr val="tx1"/>
                </a:solidFill>
              </a:rPr>
              <a:t>(no CZ citizenship)</a:t>
            </a: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lvl="3"/>
            <a:r>
              <a:rPr lang="en-GB" sz="2800" dirty="0">
                <a:solidFill>
                  <a:schemeClr val="tx1"/>
                </a:solidFill>
              </a:rPr>
              <a:t>23 % UA</a:t>
            </a:r>
          </a:p>
          <a:p>
            <a:pPr lvl="3"/>
            <a:r>
              <a:rPr lang="en-GB" sz="2800" dirty="0">
                <a:solidFill>
                  <a:schemeClr val="tx1"/>
                </a:solidFill>
              </a:rPr>
              <a:t>22 % SK</a:t>
            </a:r>
          </a:p>
          <a:p>
            <a:pPr lvl="3"/>
            <a:r>
              <a:rPr lang="en-GB" sz="2800" dirty="0">
                <a:solidFill>
                  <a:schemeClr val="tx1"/>
                </a:solidFill>
              </a:rPr>
              <a:t>12 % VNM</a:t>
            </a:r>
          </a:p>
          <a:p>
            <a:pPr lvl="3"/>
            <a:r>
              <a:rPr lang="en-GB" sz="2800" dirty="0">
                <a:solidFill>
                  <a:schemeClr val="tx1"/>
                </a:solidFill>
              </a:rPr>
              <a:t>8 % RU</a:t>
            </a:r>
          </a:p>
        </p:txBody>
      </p:sp>
    </p:spTree>
    <p:extLst>
      <p:ext uri="{BB962C8B-B14F-4D97-AF65-F5344CB8AC3E}">
        <p14:creationId xmlns:p14="http://schemas.microsoft.com/office/powerpoint/2010/main" val="45182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18F7F9-E750-0140-9882-93123A264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5828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362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66FE8-233B-9E45-A90E-82C8009B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Foreigners</a:t>
            </a:r>
            <a:r>
              <a:rPr lang="cs-CZ" b="1" dirty="0"/>
              <a:t>` </a:t>
            </a:r>
            <a:r>
              <a:rPr lang="cs-CZ" b="1" dirty="0" err="1"/>
              <a:t>Integration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1D8583-5761-2146-ACAE-349CF92C6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Permanent </a:t>
            </a:r>
            <a:r>
              <a:rPr lang="cs-CZ" sz="2400" b="1" dirty="0" err="1" smtClean="0">
                <a:solidFill>
                  <a:schemeClr val="tx1"/>
                </a:solidFill>
              </a:rPr>
              <a:t>Residency</a:t>
            </a:r>
            <a:r>
              <a:rPr lang="cs-CZ" sz="2400" b="1" dirty="0" smtClean="0">
                <a:solidFill>
                  <a:schemeClr val="tx1"/>
                </a:solidFill>
              </a:rPr>
              <a:t> in </a:t>
            </a:r>
            <a:r>
              <a:rPr lang="cs-CZ" sz="2400" b="1" dirty="0" err="1" smtClean="0">
                <a:solidFill>
                  <a:schemeClr val="tx1"/>
                </a:solidFill>
              </a:rPr>
              <a:t>the</a:t>
            </a:r>
            <a:r>
              <a:rPr lang="cs-CZ" sz="2400" b="1" dirty="0" smtClean="0">
                <a:solidFill>
                  <a:schemeClr val="tx1"/>
                </a:solidFill>
              </a:rPr>
              <a:t> Czech Republic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A1, </a:t>
            </a:r>
            <a:r>
              <a:rPr lang="cs-CZ" sz="2000" dirty="0" err="1" smtClean="0">
                <a:solidFill>
                  <a:schemeClr val="tx1"/>
                </a:solidFill>
              </a:rPr>
              <a:t>since</a:t>
            </a:r>
            <a:r>
              <a:rPr lang="cs-CZ" sz="2000" dirty="0" smtClean="0">
                <a:solidFill>
                  <a:schemeClr val="tx1"/>
                </a:solidFill>
              </a:rPr>
              <a:t> 2021 A2</a:t>
            </a:r>
          </a:p>
          <a:p>
            <a:pPr lvl="1"/>
            <a:r>
              <a:rPr lang="cs-CZ" sz="2000" dirty="0" err="1" smtClean="0">
                <a:solidFill>
                  <a:schemeClr val="tx1"/>
                </a:solidFill>
              </a:rPr>
              <a:t>Organized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centrally</a:t>
            </a:r>
            <a:r>
              <a:rPr lang="cs-CZ" sz="2000" dirty="0" smtClean="0">
                <a:solidFill>
                  <a:schemeClr val="tx1"/>
                </a:solidFill>
              </a:rPr>
              <a:t> by MEYS</a:t>
            </a:r>
          </a:p>
          <a:p>
            <a:r>
              <a:rPr lang="cs-CZ" sz="2400" b="1" dirty="0" err="1" smtClean="0">
                <a:solidFill>
                  <a:schemeClr val="tx1"/>
                </a:solidFill>
              </a:rPr>
              <a:t>Citizenship</a:t>
            </a:r>
            <a:r>
              <a:rPr lang="cs-CZ" sz="2400" b="1" dirty="0" smtClean="0">
                <a:solidFill>
                  <a:schemeClr val="tx1"/>
                </a:solidFill>
              </a:rPr>
              <a:t> of </a:t>
            </a:r>
            <a:r>
              <a:rPr lang="cs-CZ" sz="2400" b="1" dirty="0" err="1" smtClean="0">
                <a:solidFill>
                  <a:schemeClr val="tx1"/>
                </a:solidFill>
              </a:rPr>
              <a:t>the</a:t>
            </a:r>
            <a:r>
              <a:rPr lang="cs-CZ" sz="2400" b="1" dirty="0" smtClean="0">
                <a:solidFill>
                  <a:schemeClr val="tx1"/>
                </a:solidFill>
              </a:rPr>
              <a:t> Czech Republic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B1 + </a:t>
            </a:r>
            <a:r>
              <a:rPr lang="cs-CZ" sz="2000" dirty="0" err="1" smtClean="0">
                <a:solidFill>
                  <a:schemeClr val="tx1"/>
                </a:solidFill>
              </a:rPr>
              <a:t>Knowledge</a:t>
            </a:r>
            <a:r>
              <a:rPr lang="cs-CZ" sz="2000" dirty="0" smtClean="0">
                <a:solidFill>
                  <a:schemeClr val="tx1"/>
                </a:solidFill>
              </a:rPr>
              <a:t> of Society Test</a:t>
            </a:r>
          </a:p>
          <a:p>
            <a:pPr lvl="1"/>
            <a:r>
              <a:rPr lang="cs-CZ" sz="2000" dirty="0" err="1" smtClean="0">
                <a:solidFill>
                  <a:schemeClr val="tx1"/>
                </a:solidFill>
              </a:rPr>
              <a:t>Organized</a:t>
            </a:r>
            <a:r>
              <a:rPr lang="cs-CZ" sz="2000" dirty="0" smtClean="0">
                <a:solidFill>
                  <a:schemeClr val="tx1"/>
                </a:solidFill>
              </a:rPr>
              <a:t> by ALTE </a:t>
            </a:r>
            <a:r>
              <a:rPr lang="cs-CZ" sz="2000" dirty="0" err="1" smtClean="0">
                <a:solidFill>
                  <a:schemeClr val="tx1"/>
                </a:solidFill>
              </a:rPr>
              <a:t>member</a:t>
            </a:r>
            <a:r>
              <a:rPr lang="cs-CZ" sz="2000" dirty="0" smtClean="0">
                <a:solidFill>
                  <a:schemeClr val="tx1"/>
                </a:solidFill>
              </a:rPr>
              <a:t> (Charles University)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Online support on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www.cestina-pro-cizince.cz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err="1" smtClean="0">
                <a:solidFill>
                  <a:schemeClr val="tx1"/>
                </a:solidFill>
              </a:rPr>
              <a:t>Regional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schools</a:t>
            </a:r>
            <a:r>
              <a:rPr lang="cs-CZ" sz="2400" dirty="0" smtClean="0">
                <a:solidFill>
                  <a:schemeClr val="tx1"/>
                </a:solidFill>
              </a:rPr>
              <a:t>: no </a:t>
            </a:r>
            <a:r>
              <a:rPr lang="cs-CZ" sz="2400" dirty="0" err="1" smtClean="0">
                <a:solidFill>
                  <a:schemeClr val="tx1"/>
                </a:solidFill>
              </a:rPr>
              <a:t>proof</a:t>
            </a:r>
            <a:r>
              <a:rPr lang="cs-CZ" sz="2400" dirty="0" smtClean="0">
                <a:solidFill>
                  <a:schemeClr val="tx1"/>
                </a:solidFill>
              </a:rPr>
              <a:t> of </a:t>
            </a:r>
            <a:r>
              <a:rPr lang="cs-CZ" sz="2400" dirty="0" err="1" smtClean="0">
                <a:solidFill>
                  <a:schemeClr val="tx1"/>
                </a:solidFill>
              </a:rPr>
              <a:t>the</a:t>
            </a:r>
            <a:r>
              <a:rPr lang="cs-CZ" sz="2400" dirty="0" smtClean="0">
                <a:solidFill>
                  <a:schemeClr val="tx1"/>
                </a:solidFill>
              </a:rPr>
              <a:t> Czech </a:t>
            </a:r>
            <a:r>
              <a:rPr lang="cs-CZ" sz="2400" dirty="0" err="1" smtClean="0">
                <a:solidFill>
                  <a:schemeClr val="tx1"/>
                </a:solidFill>
              </a:rPr>
              <a:t>language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knowledge</a:t>
            </a:r>
            <a:r>
              <a:rPr lang="cs-CZ" sz="2400" dirty="0" smtClean="0">
                <a:solidFill>
                  <a:schemeClr val="tx1"/>
                </a:solidFill>
              </a:rPr>
              <a:t> – full </a:t>
            </a:r>
            <a:r>
              <a:rPr lang="cs-CZ" sz="2400" dirty="0" err="1" smtClean="0">
                <a:solidFill>
                  <a:schemeClr val="tx1"/>
                </a:solidFill>
              </a:rPr>
              <a:t>inclusion</a:t>
            </a:r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err="1" smtClean="0">
                <a:solidFill>
                  <a:schemeClr val="tx1"/>
                </a:solidFill>
              </a:rPr>
              <a:t>Universities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</a:rPr>
              <a:t>own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regulation</a:t>
            </a:r>
            <a:r>
              <a:rPr lang="cs-CZ" sz="2400" dirty="0" smtClean="0">
                <a:solidFill>
                  <a:schemeClr val="tx1"/>
                </a:solidFill>
              </a:rPr>
              <a:t> (Czech/</a:t>
            </a:r>
            <a:r>
              <a:rPr lang="cs-CZ" sz="2400" dirty="0" err="1" smtClean="0">
                <a:solidFill>
                  <a:schemeClr val="tx1"/>
                </a:solidFill>
              </a:rPr>
              <a:t>English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language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programmes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391D8583-5761-2146-ACAE-349CF92C6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018429"/>
          </a:xfrm>
        </p:spPr>
        <p:txBody>
          <a:bodyPr>
            <a:normAutofit/>
          </a:bodyPr>
          <a:lstStyle/>
          <a:p>
            <a:r>
              <a:rPr lang="cs-CZ" sz="2400" b="1" dirty="0" err="1" smtClean="0">
                <a:solidFill>
                  <a:schemeClr val="tx1"/>
                </a:solidFill>
              </a:rPr>
              <a:t>Citizenship</a:t>
            </a:r>
            <a:r>
              <a:rPr lang="cs-CZ" sz="2400" b="1" dirty="0" smtClean="0">
                <a:solidFill>
                  <a:schemeClr val="tx1"/>
                </a:solidFill>
              </a:rPr>
              <a:t> of </a:t>
            </a:r>
            <a:r>
              <a:rPr lang="cs-CZ" sz="2400" b="1" dirty="0" err="1" smtClean="0">
                <a:solidFill>
                  <a:schemeClr val="tx1"/>
                </a:solidFill>
              </a:rPr>
              <a:t>the</a:t>
            </a:r>
            <a:r>
              <a:rPr lang="cs-CZ" sz="2400" b="1" dirty="0" smtClean="0">
                <a:solidFill>
                  <a:schemeClr val="tx1"/>
                </a:solidFill>
              </a:rPr>
              <a:t> Czech Republic</a:t>
            </a:r>
          </a:p>
          <a:p>
            <a:pPr lvl="1"/>
            <a:r>
              <a:rPr lang="cs-CZ" sz="2200" dirty="0" smtClean="0">
                <a:solidFill>
                  <a:schemeClr val="tx1"/>
                </a:solidFill>
              </a:rPr>
              <a:t>2018: 99 % </a:t>
            </a:r>
            <a:r>
              <a:rPr lang="cs-CZ" sz="2200" dirty="0" err="1" smtClean="0">
                <a:solidFill>
                  <a:schemeClr val="tx1"/>
                </a:solidFill>
              </a:rPr>
              <a:t>success</a:t>
            </a:r>
            <a:r>
              <a:rPr lang="cs-CZ" sz="2200" dirty="0" smtClean="0">
                <a:solidFill>
                  <a:schemeClr val="tx1"/>
                </a:solidFill>
              </a:rPr>
              <a:t> in </a:t>
            </a:r>
            <a:r>
              <a:rPr lang="cs-CZ" sz="2200" dirty="0" err="1" smtClean="0">
                <a:solidFill>
                  <a:schemeClr val="tx1"/>
                </a:solidFill>
              </a:rPr>
              <a:t>the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Knowledge</a:t>
            </a:r>
            <a:r>
              <a:rPr lang="cs-CZ" sz="2400" dirty="0">
                <a:solidFill>
                  <a:schemeClr val="tx1"/>
                </a:solidFill>
              </a:rPr>
              <a:t> of Society Test</a:t>
            </a:r>
          </a:p>
          <a:p>
            <a:pPr lvl="1"/>
            <a:r>
              <a:rPr lang="cs-CZ" sz="2200" dirty="0" smtClean="0">
                <a:solidFill>
                  <a:schemeClr val="tx1"/>
                </a:solidFill>
              </a:rPr>
              <a:t>2018: 78 % </a:t>
            </a:r>
            <a:r>
              <a:rPr lang="cs-CZ" sz="2200" dirty="0" err="1" smtClean="0">
                <a:solidFill>
                  <a:schemeClr val="tx1"/>
                </a:solidFill>
              </a:rPr>
              <a:t>success</a:t>
            </a:r>
            <a:r>
              <a:rPr lang="cs-CZ" sz="2200" dirty="0" smtClean="0">
                <a:solidFill>
                  <a:schemeClr val="tx1"/>
                </a:solidFill>
              </a:rPr>
              <a:t> in </a:t>
            </a:r>
            <a:r>
              <a:rPr lang="cs-CZ" sz="2200" dirty="0" err="1" smtClean="0">
                <a:solidFill>
                  <a:schemeClr val="tx1"/>
                </a:solidFill>
              </a:rPr>
              <a:t>the</a:t>
            </a:r>
            <a:r>
              <a:rPr lang="cs-CZ" sz="2200" dirty="0" smtClean="0">
                <a:solidFill>
                  <a:schemeClr val="tx1"/>
                </a:solidFill>
              </a:rPr>
              <a:t> B1 Czech </a:t>
            </a:r>
            <a:r>
              <a:rPr lang="cs-CZ" sz="2200" dirty="0" err="1" smtClean="0">
                <a:solidFill>
                  <a:schemeClr val="tx1"/>
                </a:solidFill>
              </a:rPr>
              <a:t>Language</a:t>
            </a:r>
            <a:r>
              <a:rPr lang="cs-CZ" sz="2200" dirty="0" smtClean="0">
                <a:solidFill>
                  <a:schemeClr val="tx1"/>
                </a:solidFill>
              </a:rPr>
              <a:t> Test</a:t>
            </a:r>
            <a:endParaRPr lang="cs-CZ" sz="2200" dirty="0">
              <a:solidFill>
                <a:schemeClr val="tx1"/>
              </a:solidFill>
            </a:endParaRPr>
          </a:p>
        </p:txBody>
      </p:sp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939336"/>
              </p:ext>
            </p:extLst>
          </p:nvPr>
        </p:nvGraphicFramePr>
        <p:xfrm>
          <a:off x="3696789" y="2743200"/>
          <a:ext cx="7589520" cy="333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04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58BD8-CB23-624F-8A79-D290E8F3E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 err="1"/>
              <a:t>Tänan</a:t>
            </a:r>
            <a:r>
              <a:rPr lang="cs-CZ" sz="4800" b="1" dirty="0"/>
              <a:t> </a:t>
            </a:r>
            <a:r>
              <a:rPr lang="cs-CZ" sz="4800" b="1" dirty="0" err="1"/>
              <a:t>tähelepanu</a:t>
            </a:r>
            <a:r>
              <a:rPr lang="cs-CZ" sz="4800" b="1" dirty="0"/>
              <a:t> </a:t>
            </a:r>
            <a:r>
              <a:rPr lang="cs-CZ" sz="4800" b="1" dirty="0" err="1"/>
              <a:t>eest</a:t>
            </a: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endParaRPr lang="cs-CZ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57C10F-B730-D04F-A1FA-BF8B15C8E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3829050"/>
            <a:ext cx="7315200" cy="2348726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Václav Velčovský, Ph.D.</a:t>
            </a:r>
          </a:p>
          <a:p>
            <a:r>
              <a:rPr lang="cs-CZ" sz="2000" dirty="0">
                <a:solidFill>
                  <a:schemeClr val="tx1"/>
                </a:solidFill>
              </a:rPr>
              <a:t>Vice-</a:t>
            </a:r>
            <a:r>
              <a:rPr lang="cs-CZ" sz="2000" dirty="0" err="1">
                <a:solidFill>
                  <a:schemeClr val="tx1"/>
                </a:solidFill>
              </a:rPr>
              <a:t>Minister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for</a:t>
            </a:r>
            <a:r>
              <a:rPr lang="cs-CZ" sz="2000" dirty="0">
                <a:solidFill>
                  <a:schemeClr val="tx1"/>
                </a:solidFill>
              </a:rPr>
              <a:t> EU and ESIF</a:t>
            </a:r>
          </a:p>
          <a:p>
            <a:r>
              <a:rPr lang="cs-CZ" sz="2000" dirty="0">
                <a:solidFill>
                  <a:schemeClr val="tx1"/>
                </a:solidFill>
              </a:rPr>
              <a:t>Ministry </a:t>
            </a:r>
            <a:r>
              <a:rPr lang="cs-CZ" sz="2000" dirty="0" err="1">
                <a:solidFill>
                  <a:schemeClr val="tx1"/>
                </a:solidFill>
              </a:rPr>
              <a:t>of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Education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Youth</a:t>
            </a:r>
            <a:r>
              <a:rPr lang="cs-CZ" sz="2000" dirty="0">
                <a:solidFill>
                  <a:schemeClr val="tx1"/>
                </a:solidFill>
              </a:rPr>
              <a:t>, and </a:t>
            </a:r>
            <a:r>
              <a:rPr lang="cs-CZ" sz="2000" dirty="0" err="1">
                <a:solidFill>
                  <a:schemeClr val="tx1"/>
                </a:solidFill>
              </a:rPr>
              <a:t>Sports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of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the</a:t>
            </a:r>
            <a:r>
              <a:rPr lang="cs-CZ" sz="2000" dirty="0">
                <a:solidFill>
                  <a:schemeClr val="tx1"/>
                </a:solidFill>
              </a:rPr>
              <a:t> Czech Republic</a:t>
            </a:r>
          </a:p>
          <a:p>
            <a:r>
              <a:rPr lang="cs-CZ" sz="2000" dirty="0">
                <a:solidFill>
                  <a:schemeClr val="tx1"/>
                </a:solidFill>
                <a:hlinkClick r:id="rId2"/>
              </a:rPr>
              <a:t>vaclav.velcovsky@msmt.cz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+420 778 743 888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1405884-7C7B-3E46-A541-41AF15460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829" y="4150421"/>
            <a:ext cx="1851103" cy="12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5A869A8-F774-FE48-9CA1-A4ACC2243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0727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4118CB1-1A7B-8247-A060-D08ADD108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32" y="0"/>
            <a:ext cx="3761243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962F5C8-3045-9141-A077-09F4AECBBD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181" y="0"/>
            <a:ext cx="3884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2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9B1853F-9BA5-6948-989A-E56C5F836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040" y="836613"/>
            <a:ext cx="3036641" cy="180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521BBA8-BE2C-1A46-9208-E7B9FBEEC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360" y="1736613"/>
            <a:ext cx="2704918" cy="18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3BF5EC8-85B6-DC48-B337-970C9CABD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819" y="2636613"/>
            <a:ext cx="2704918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57FBD5-8875-7F42-A967-44975330D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278" y="3260613"/>
            <a:ext cx="2704918" cy="18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C028646-25FC-C945-91D4-29A4DF681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737" y="4160613"/>
            <a:ext cx="2704918" cy="18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940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616A6FF-CD75-F743-8453-FA543F6C0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61134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8531649-4AAD-2847-B439-29618BDD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64158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8F0C02C-3DE0-4545-B6EB-935E9307F638}"/>
              </a:ext>
            </a:extLst>
          </p:cNvPr>
          <p:cNvSpPr/>
          <p:nvPr/>
        </p:nvSpPr>
        <p:spPr>
          <a:xfrm>
            <a:off x="300446" y="460772"/>
            <a:ext cx="2116183" cy="505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5582A9E-9524-594A-9BC1-7865360DB86A}"/>
              </a:ext>
            </a:extLst>
          </p:cNvPr>
          <p:cNvSpPr/>
          <p:nvPr/>
        </p:nvSpPr>
        <p:spPr>
          <a:xfrm>
            <a:off x="5434149" y="65314"/>
            <a:ext cx="1737360" cy="28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37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1A2F70-8478-D043-A4CA-BD57FB465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>
                <a:solidFill>
                  <a:schemeClr val="tx1"/>
                </a:solidFill>
              </a:rPr>
              <a:t>Robert </a:t>
            </a:r>
            <a:r>
              <a:rPr lang="cs-CZ" sz="4400" dirty="0" err="1">
                <a:solidFill>
                  <a:schemeClr val="tx1"/>
                </a:solidFill>
              </a:rPr>
              <a:t>Phillipson</a:t>
            </a:r>
            <a:r>
              <a:rPr lang="cs-CZ" sz="4400" dirty="0">
                <a:solidFill>
                  <a:schemeClr val="tx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cs-CZ" sz="4400" dirty="0">
                <a:solidFill>
                  <a:schemeClr val="tx1"/>
                </a:solidFill>
              </a:rPr>
              <a:t>LINGUISTIC IMPERIALISM</a:t>
            </a:r>
          </a:p>
        </p:txBody>
      </p:sp>
    </p:spTree>
    <p:extLst>
      <p:ext uri="{BB962C8B-B14F-4D97-AF65-F5344CB8AC3E}">
        <p14:creationId xmlns:p14="http://schemas.microsoft.com/office/powerpoint/2010/main" val="315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C2D39-57EC-BE44-90A0-ED73060C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Language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 err="1"/>
              <a:t>education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3825B9-47BE-004D-803D-84428B7EB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505" y="864108"/>
            <a:ext cx="8103657" cy="512064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The </a:t>
            </a:r>
            <a:r>
              <a:rPr lang="en-GB" sz="2400" b="1" dirty="0">
                <a:solidFill>
                  <a:schemeClr val="tx1"/>
                </a:solidFill>
              </a:rPr>
              <a:t>first foreign language </a:t>
            </a:r>
            <a:r>
              <a:rPr lang="en-GB" sz="2400" dirty="0">
                <a:solidFill>
                  <a:schemeClr val="tx1"/>
                </a:solidFill>
              </a:rPr>
              <a:t>on elementary school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(from the 3rd class, à 3 hours a week)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Since 2013/2014 </a:t>
            </a:r>
            <a:r>
              <a:rPr lang="en-GB" sz="2400" b="1" dirty="0">
                <a:solidFill>
                  <a:schemeClr val="tx1"/>
                </a:solidFill>
              </a:rPr>
              <a:t>the </a:t>
            </a:r>
            <a:r>
              <a:rPr lang="cs-CZ" sz="2400" b="1" dirty="0">
                <a:solidFill>
                  <a:schemeClr val="tx1"/>
                </a:solidFill>
              </a:rPr>
              <a:t>second</a:t>
            </a:r>
            <a:r>
              <a:rPr lang="en-GB" sz="2400" b="1" dirty="0">
                <a:solidFill>
                  <a:schemeClr val="tx1"/>
                </a:solidFill>
              </a:rPr>
              <a:t> foreign language </a:t>
            </a:r>
            <a:r>
              <a:rPr lang="en-GB" sz="2400" dirty="0">
                <a:solidFill>
                  <a:schemeClr val="tx1"/>
                </a:solidFill>
              </a:rPr>
              <a:t>compulsory on elementary </a:t>
            </a:r>
            <a:r>
              <a:rPr lang="en-GB" sz="2400" dirty="0" smtClean="0">
                <a:solidFill>
                  <a:schemeClr val="tx1"/>
                </a:solidFill>
              </a:rPr>
              <a:t>school</a:t>
            </a: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(the 7th, 8th, 9th class of elementary school à 2 hours a week,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or the 8th, 9th class of elementary school à 3 hours a week,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exception possible)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Two foreign </a:t>
            </a:r>
            <a:r>
              <a:rPr lang="en-GB" sz="2400" dirty="0" smtClean="0">
                <a:solidFill>
                  <a:schemeClr val="tx1"/>
                </a:solidFill>
              </a:rPr>
              <a:t>language</a:t>
            </a:r>
            <a:r>
              <a:rPr lang="cs-CZ" sz="2400" smtClean="0">
                <a:solidFill>
                  <a:schemeClr val="tx1"/>
                </a:solidFill>
              </a:rPr>
              <a:t>s</a:t>
            </a:r>
            <a:r>
              <a:rPr lang="en-GB" sz="240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compulsory on the secondary school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(exception possible)</a:t>
            </a:r>
          </a:p>
        </p:txBody>
      </p:sp>
    </p:spTree>
    <p:extLst>
      <p:ext uri="{BB962C8B-B14F-4D97-AF65-F5344CB8AC3E}">
        <p14:creationId xmlns:p14="http://schemas.microsoft.com/office/powerpoint/2010/main" val="92005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537543EB-045C-FE4B-8FA5-D4D12D218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85093"/>
              </p:ext>
            </p:extLst>
          </p:nvPr>
        </p:nvGraphicFramePr>
        <p:xfrm>
          <a:off x="0" y="742949"/>
          <a:ext cx="1152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148A8CBD-4732-8A41-B2CA-A367F10F1CF1}"/>
              </a:ext>
            </a:extLst>
          </p:cNvPr>
          <p:cNvSpPr txBox="1"/>
          <p:nvPr/>
        </p:nvSpPr>
        <p:spPr>
          <a:xfrm>
            <a:off x="242888" y="171450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Elementary</a:t>
            </a:r>
            <a:r>
              <a:rPr lang="cs-CZ" dirty="0"/>
              <a:t> </a:t>
            </a:r>
            <a:r>
              <a:rPr lang="cs-CZ" dirty="0" err="1"/>
              <a:t>S</a:t>
            </a:r>
            <a:r>
              <a:rPr lang="cs-CZ" dirty="0" err="1" smtClean="0"/>
              <a:t>chool</a:t>
            </a:r>
            <a:r>
              <a:rPr lang="cs-CZ" dirty="0" smtClean="0"/>
              <a:t> - </a:t>
            </a:r>
            <a:r>
              <a:rPr lang="cs-CZ" dirty="0"/>
              <a:t>BEFORE 2013</a:t>
            </a:r>
          </a:p>
        </p:txBody>
      </p:sp>
    </p:spTree>
    <p:extLst>
      <p:ext uri="{BB962C8B-B14F-4D97-AF65-F5344CB8AC3E}">
        <p14:creationId xmlns:p14="http://schemas.microsoft.com/office/powerpoint/2010/main" val="37891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7074D57-1318-B743-8A10-37FB5FE0382A}"/>
              </a:ext>
            </a:extLst>
          </p:cNvPr>
          <p:cNvSpPr txBox="1"/>
          <p:nvPr/>
        </p:nvSpPr>
        <p:spPr>
          <a:xfrm>
            <a:off x="242888" y="171450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Elementary</a:t>
            </a:r>
            <a:r>
              <a:rPr lang="cs-CZ" dirty="0" smtClean="0"/>
              <a:t> </a:t>
            </a:r>
            <a:r>
              <a:rPr lang="cs-CZ" dirty="0" err="1"/>
              <a:t>S</a:t>
            </a:r>
            <a:r>
              <a:rPr lang="cs-CZ" dirty="0" err="1" smtClean="0"/>
              <a:t>chool</a:t>
            </a:r>
            <a:r>
              <a:rPr lang="cs-CZ" dirty="0" smtClean="0"/>
              <a:t> - AFTER </a:t>
            </a:r>
            <a:r>
              <a:rPr lang="cs-CZ" dirty="0"/>
              <a:t>2013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BAB4DE53-6B95-DF4E-A069-A7F70D907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162880"/>
              </p:ext>
            </p:extLst>
          </p:nvPr>
        </p:nvGraphicFramePr>
        <p:xfrm>
          <a:off x="-1" y="758008"/>
          <a:ext cx="7062652" cy="539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21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48F5E0BD-39B4-8145-893E-46B17AAA5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692376"/>
              </p:ext>
            </p:extLst>
          </p:nvPr>
        </p:nvGraphicFramePr>
        <p:xfrm>
          <a:off x="0" y="540782"/>
          <a:ext cx="1152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B060AFAB-3F68-2F49-9366-C9CA0A1D7D6A}"/>
              </a:ext>
            </a:extLst>
          </p:cNvPr>
          <p:cNvSpPr txBox="1"/>
          <p:nvPr/>
        </p:nvSpPr>
        <p:spPr>
          <a:xfrm>
            <a:off x="242888" y="171450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Secondary </a:t>
            </a:r>
            <a:r>
              <a:rPr lang="cs-CZ" dirty="0" smtClean="0"/>
              <a:t>S</a:t>
            </a:r>
            <a:r>
              <a:rPr lang="en-GB" dirty="0" err="1" smtClean="0"/>
              <a:t>chool</a:t>
            </a:r>
            <a:r>
              <a:rPr lang="en-GB" dirty="0" smtClean="0"/>
              <a:t>- </a:t>
            </a:r>
            <a:r>
              <a:rPr lang="cs-CZ" dirty="0"/>
              <a:t>BEFORE 2013</a:t>
            </a:r>
          </a:p>
        </p:txBody>
      </p:sp>
    </p:spTree>
    <p:extLst>
      <p:ext uri="{BB962C8B-B14F-4D97-AF65-F5344CB8AC3E}">
        <p14:creationId xmlns:p14="http://schemas.microsoft.com/office/powerpoint/2010/main" val="23960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ámeček">
  <a:themeElements>
    <a:clrScheme name="Vlastní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548BB7"/>
      </a:hlink>
      <a:folHlink>
        <a:srgbClr val="548BB7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Rámeček</Template>
  <TotalTime>0</TotalTime>
  <Words>271</Words>
  <Application>Microsoft Office PowerPoint</Application>
  <PresentationFormat>Širokoúhlá obrazovka</PresentationFormat>
  <Paragraphs>59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Corbel</vt:lpstr>
      <vt:lpstr>Wingdings 2</vt:lpstr>
      <vt:lpstr>Rámeček</vt:lpstr>
      <vt:lpstr>Language Education Policy  in the Czech Republic </vt:lpstr>
      <vt:lpstr>Prezentace aplikace PowerPoint</vt:lpstr>
      <vt:lpstr>Prezentace aplikace PowerPoint</vt:lpstr>
      <vt:lpstr>Prezentace aplikace PowerPoint</vt:lpstr>
      <vt:lpstr>Prezentace aplikace PowerPoint</vt:lpstr>
      <vt:lpstr>Language education</vt:lpstr>
      <vt:lpstr>Prezentace aplikace PowerPoint</vt:lpstr>
      <vt:lpstr>Prezentace aplikace PowerPoint</vt:lpstr>
      <vt:lpstr>Prezentace aplikace PowerPoint</vt:lpstr>
      <vt:lpstr>Prezentace aplikace PowerPoint</vt:lpstr>
      <vt:lpstr>Support by the state</vt:lpstr>
      <vt:lpstr>Prezentace aplikace PowerPoint</vt:lpstr>
      <vt:lpstr>Foreigners (in schools)</vt:lpstr>
      <vt:lpstr>Prezentace aplikace PowerPoint</vt:lpstr>
      <vt:lpstr>Foreigners` Integration</vt:lpstr>
      <vt:lpstr>Prezentace aplikace PowerPoint</vt:lpstr>
      <vt:lpstr>Tänan tähelepanu eest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Education Policy  in the Czech Republic</dc:title>
  <dc:creator>Václav Velčovský</dc:creator>
  <cp:lastModifiedBy>Magdaléna KRAMPEROVÁ</cp:lastModifiedBy>
  <cp:revision>27</cp:revision>
  <dcterms:created xsi:type="dcterms:W3CDTF">2019-11-09T16:24:53Z</dcterms:created>
  <dcterms:modified xsi:type="dcterms:W3CDTF">2019-11-11T06:50:14Z</dcterms:modified>
</cp:coreProperties>
</file>