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8PnPfi+r4v3L6HcdyejRTwd3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7.xml"/><Relationship Id="rId22" Type="http://schemas.openxmlformats.org/officeDocument/2006/relationships/font" Target="fonts/CenturyGothic-italic.fntdata"/><Relationship Id="rId10" Type="http://schemas.openxmlformats.org/officeDocument/2006/relationships/slide" Target="slides/slide6.xml"/><Relationship Id="rId21" Type="http://schemas.openxmlformats.org/officeDocument/2006/relationships/font" Target="fonts/CenturyGothic-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2" name="Shape 42"/>
        <p:cNvGrpSpPr/>
        <p:nvPr/>
      </p:nvGrpSpPr>
      <p:grpSpPr>
        <a:xfrm>
          <a:off x="0" y="0"/>
          <a:ext cx="0" cy="0"/>
          <a:chOff x="0" y="0"/>
          <a:chExt cx="0" cy="0"/>
        </a:xfrm>
      </p:grpSpPr>
      <p:sp>
        <p:nvSpPr>
          <p:cNvPr id="43" name="Google Shape;43;p17"/>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FEFEFE"/>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0"/>
              </a:spcAft>
              <a:buSzPts val="1200"/>
              <a:buNone/>
              <a:defRPr>
                <a:solidFill>
                  <a:schemeClr val="lt1"/>
                </a:solidFill>
              </a:defRPr>
            </a:lvl9pPr>
          </a:lstStyle>
          <a:p/>
        </p:txBody>
      </p:sp>
      <p:sp>
        <p:nvSpPr>
          <p:cNvPr id="45" name="Google Shape;45;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7"/>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leyenda">
  <p:cSld name="Título y leyenda">
    <p:spTree>
      <p:nvGrpSpPr>
        <p:cNvPr id="108" name="Shape 108"/>
        <p:cNvGrpSpPr/>
        <p:nvPr/>
      </p:nvGrpSpPr>
      <p:grpSpPr>
        <a:xfrm>
          <a:off x="0" y="0"/>
          <a:ext cx="0" cy="0"/>
          <a:chOff x="0" y="0"/>
          <a:chExt cx="0" cy="0"/>
        </a:xfrm>
      </p:grpSpPr>
      <p:sp>
        <p:nvSpPr>
          <p:cNvPr id="109" name="Google Shape;109;p26"/>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6"/>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FEFEFE"/>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0"/>
              </a:spcAft>
              <a:buSzPts val="1400"/>
              <a:buNone/>
              <a:defRPr sz="1400">
                <a:solidFill>
                  <a:schemeClr val="lt1"/>
                </a:solidFill>
              </a:defRPr>
            </a:lvl9pPr>
          </a:lstStyle>
          <a:p/>
        </p:txBody>
      </p:sp>
      <p:sp>
        <p:nvSpPr>
          <p:cNvPr id="111" name="Google Shape;111;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título">
  <p:cSld name="Cita con título">
    <p:spTree>
      <p:nvGrpSpPr>
        <p:cNvPr id="115" name="Shape 115"/>
        <p:cNvGrpSpPr/>
        <p:nvPr/>
      </p:nvGrpSpPr>
      <p:grpSpPr>
        <a:xfrm>
          <a:off x="0" y="0"/>
          <a:ext cx="0" cy="0"/>
          <a:chOff x="0" y="0"/>
          <a:chExt cx="0" cy="0"/>
        </a:xfrm>
      </p:grpSpPr>
      <p:sp>
        <p:nvSpPr>
          <p:cNvPr id="116" name="Google Shape;116;p2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7"/>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FEFEFE"/>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8" name="Google Shape;118;p27"/>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FEFEFE"/>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0"/>
              </a:spcAft>
              <a:buSzPts val="1400"/>
              <a:buNone/>
              <a:defRPr sz="1400">
                <a:solidFill>
                  <a:schemeClr val="lt1"/>
                </a:solidFill>
              </a:defRPr>
            </a:lvl9pPr>
          </a:lstStyle>
          <a:p/>
        </p:txBody>
      </p:sp>
      <p:sp>
        <p:nvSpPr>
          <p:cNvPr id="119" name="Google Shape;119;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3" name="Google Shape;123;p2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
        <p:nvSpPr>
          <p:cNvPr id="124" name="Google Shape;124;p2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25" name="Shape 125"/>
        <p:cNvGrpSpPr/>
        <p:nvPr/>
      </p:nvGrpSpPr>
      <p:grpSpPr>
        <a:xfrm>
          <a:off x="0" y="0"/>
          <a:ext cx="0" cy="0"/>
          <a:chOff x="0" y="0"/>
          <a:chExt cx="0" cy="0"/>
        </a:xfrm>
      </p:grpSpPr>
      <p:sp>
        <p:nvSpPr>
          <p:cNvPr id="126" name="Google Shape;126;p28"/>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8"/>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FEFEFE"/>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8" name="Google Shape;128;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tarjeta de nombre">
  <p:cSld name="Cita tarjeta de nombre">
    <p:spTree>
      <p:nvGrpSpPr>
        <p:cNvPr id="132" name="Shape 132"/>
        <p:cNvGrpSpPr/>
        <p:nvPr/>
      </p:nvGrpSpPr>
      <p:grpSpPr>
        <a:xfrm>
          <a:off x="0" y="0"/>
          <a:ext cx="0" cy="0"/>
          <a:chOff x="0" y="0"/>
          <a:chExt cx="0" cy="0"/>
        </a:xfrm>
      </p:grpSpPr>
      <p:sp>
        <p:nvSpPr>
          <p:cNvPr id="133" name="Google Shape;133;p2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9"/>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5" name="Google Shape;135;p29"/>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FEFEFE"/>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6" name="Google Shape;136;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9"/>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9"/>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0" name="Google Shape;140;p2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
        <p:nvSpPr>
          <p:cNvPr id="141" name="Google Shape;141;p2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42" name="Shape 142"/>
        <p:cNvGrpSpPr/>
        <p:nvPr/>
      </p:nvGrpSpPr>
      <p:grpSpPr>
        <a:xfrm>
          <a:off x="0" y="0"/>
          <a:ext cx="0" cy="0"/>
          <a:chOff x="0" y="0"/>
          <a:chExt cx="0" cy="0"/>
        </a:xfrm>
      </p:grpSpPr>
      <p:sp>
        <p:nvSpPr>
          <p:cNvPr id="143" name="Google Shape;143;p30"/>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0"/>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5" name="Google Shape;145;p30"/>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FEFEFE"/>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6" name="Google Shape;146;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50" name="Shape 150"/>
        <p:cNvGrpSpPr/>
        <p:nvPr/>
      </p:nvGrpSpPr>
      <p:grpSpPr>
        <a:xfrm>
          <a:off x="0" y="0"/>
          <a:ext cx="0" cy="0"/>
          <a:chOff x="0" y="0"/>
          <a:chExt cx="0" cy="0"/>
        </a:xfrm>
      </p:grpSpPr>
      <p:sp>
        <p:nvSpPr>
          <p:cNvPr id="151" name="Google Shape;151;p3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1"/>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3" name="Google Shape;153;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7" name="Shape 157"/>
        <p:cNvGrpSpPr/>
        <p:nvPr/>
      </p:nvGrpSpPr>
      <p:grpSpPr>
        <a:xfrm>
          <a:off x="0" y="0"/>
          <a:ext cx="0" cy="0"/>
          <a:chOff x="0" y="0"/>
          <a:chExt cx="0" cy="0"/>
        </a:xfrm>
      </p:grpSpPr>
      <p:sp>
        <p:nvSpPr>
          <p:cNvPr id="158" name="Google Shape;158;p32"/>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2"/>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0" name="Google Shape;160;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ontenido" type="obj">
  <p:cSld name="OBJECT">
    <p:spTree>
      <p:nvGrpSpPr>
        <p:cNvPr id="49" name="Shape 49"/>
        <p:cNvGrpSpPr/>
        <p:nvPr/>
      </p:nvGrpSpPr>
      <p:grpSpPr>
        <a:xfrm>
          <a:off x="0" y="0"/>
          <a:ext cx="0" cy="0"/>
          <a:chOff x="0" y="0"/>
          <a:chExt cx="0" cy="0"/>
        </a:xfrm>
      </p:grpSpPr>
      <p:sp>
        <p:nvSpPr>
          <p:cNvPr id="50" name="Google Shape;50;p1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1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6" name="Shape 56"/>
        <p:cNvGrpSpPr/>
        <p:nvPr/>
      </p:nvGrpSpPr>
      <p:grpSpPr>
        <a:xfrm>
          <a:off x="0" y="0"/>
          <a:ext cx="0" cy="0"/>
          <a:chOff x="0" y="0"/>
          <a:chExt cx="0" cy="0"/>
        </a:xfrm>
      </p:grpSpPr>
      <p:sp>
        <p:nvSpPr>
          <p:cNvPr id="57" name="Google Shape;57;p19"/>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9"/>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FEFEFE"/>
                </a:solidFill>
              </a:defRPr>
            </a:lvl1pPr>
            <a:lvl2pPr indent="-228600" lvl="1" marL="914400" algn="l">
              <a:spcBef>
                <a:spcPts val="1000"/>
              </a:spcBef>
              <a:spcAft>
                <a:spcPts val="0"/>
              </a:spcAft>
              <a:buSzPts val="1800"/>
              <a:buNone/>
              <a:defRPr sz="1800">
                <a:solidFill>
                  <a:schemeClr val="lt1"/>
                </a:solidFill>
              </a:defRPr>
            </a:lvl2pPr>
            <a:lvl3pPr indent="-228600" lvl="2" marL="1371600" algn="l">
              <a:spcBef>
                <a:spcPts val="1000"/>
              </a:spcBef>
              <a:spcAft>
                <a:spcPts val="0"/>
              </a:spcAft>
              <a:buSzPts val="1600"/>
              <a:buNone/>
              <a:defRPr sz="1600">
                <a:solidFill>
                  <a:schemeClr val="lt1"/>
                </a:solidFill>
              </a:defRPr>
            </a:lvl3pPr>
            <a:lvl4pPr indent="-228600" lvl="3" marL="1828800" algn="l">
              <a:spcBef>
                <a:spcPts val="1000"/>
              </a:spcBef>
              <a:spcAft>
                <a:spcPts val="0"/>
              </a:spcAft>
              <a:buSzPts val="1400"/>
              <a:buNone/>
              <a:defRPr sz="1400">
                <a:solidFill>
                  <a:schemeClr val="lt1"/>
                </a:solidFill>
              </a:defRPr>
            </a:lvl4pPr>
            <a:lvl5pPr indent="-228600" lvl="4" marL="2286000" algn="l">
              <a:spcBef>
                <a:spcPts val="1000"/>
              </a:spcBef>
              <a:spcAft>
                <a:spcPts val="0"/>
              </a:spcAft>
              <a:buSzPts val="1400"/>
              <a:buNone/>
              <a:defRPr sz="1400">
                <a:solidFill>
                  <a:schemeClr val="lt1"/>
                </a:solidFill>
              </a:defRPr>
            </a:lvl5pPr>
            <a:lvl6pPr indent="-228600" lvl="5" marL="2743200" algn="l">
              <a:spcBef>
                <a:spcPts val="1000"/>
              </a:spcBef>
              <a:spcAft>
                <a:spcPts val="0"/>
              </a:spcAft>
              <a:buSzPts val="1400"/>
              <a:buNone/>
              <a:defRPr sz="1400">
                <a:solidFill>
                  <a:schemeClr val="lt1"/>
                </a:solidFill>
              </a:defRPr>
            </a:lvl6pPr>
            <a:lvl7pPr indent="-228600" lvl="6" marL="3200400" algn="l">
              <a:spcBef>
                <a:spcPts val="1000"/>
              </a:spcBef>
              <a:spcAft>
                <a:spcPts val="0"/>
              </a:spcAft>
              <a:buSzPts val="1400"/>
              <a:buNone/>
              <a:defRPr sz="1400">
                <a:solidFill>
                  <a:schemeClr val="lt1"/>
                </a:solidFill>
              </a:defRPr>
            </a:lvl7pPr>
            <a:lvl8pPr indent="-228600" lvl="7" marL="3657600" algn="l">
              <a:spcBef>
                <a:spcPts val="1000"/>
              </a:spcBef>
              <a:spcAft>
                <a:spcPts val="0"/>
              </a:spcAft>
              <a:buSzPts val="1400"/>
              <a:buNone/>
              <a:defRPr sz="1400">
                <a:solidFill>
                  <a:schemeClr val="lt1"/>
                </a:solidFill>
              </a:defRPr>
            </a:lvl8pPr>
            <a:lvl9pPr indent="-228600" lvl="8" marL="4114800" algn="l">
              <a:spcBef>
                <a:spcPts val="1000"/>
              </a:spcBef>
              <a:spcAft>
                <a:spcPts val="0"/>
              </a:spcAft>
              <a:buSzPts val="1400"/>
              <a:buNone/>
              <a:defRPr sz="1400">
                <a:solidFill>
                  <a:schemeClr val="lt1"/>
                </a:solidFill>
              </a:defRPr>
            </a:lvl9pPr>
          </a:lstStyle>
          <a:p/>
        </p:txBody>
      </p:sp>
      <p:sp>
        <p:nvSpPr>
          <p:cNvPr id="59" name="Google Shape;59;p1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3" name="Shape 63"/>
        <p:cNvGrpSpPr/>
        <p:nvPr/>
      </p:nvGrpSpPr>
      <p:grpSpPr>
        <a:xfrm>
          <a:off x="0" y="0"/>
          <a:ext cx="0" cy="0"/>
          <a:chOff x="0" y="0"/>
          <a:chExt cx="0" cy="0"/>
        </a:xfrm>
      </p:grpSpPr>
      <p:sp>
        <p:nvSpPr>
          <p:cNvPr id="64" name="Google Shape;64;p2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6" name="Google Shape;66;p20"/>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7" name="Google Shape;67;p2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71" name="Shape 71"/>
        <p:cNvGrpSpPr/>
        <p:nvPr/>
      </p:nvGrpSpPr>
      <p:grpSpPr>
        <a:xfrm>
          <a:off x="0" y="0"/>
          <a:ext cx="0" cy="0"/>
          <a:chOff x="0" y="0"/>
          <a:chExt cx="0" cy="0"/>
        </a:xfrm>
      </p:grpSpPr>
      <p:sp>
        <p:nvSpPr>
          <p:cNvPr id="72" name="Google Shape;72;p2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4" name="Google Shape;74;p21"/>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5" name="Google Shape;75;p21"/>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6" name="Google Shape;76;p21"/>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7" name="Google Shape;77;p2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81" name="Shape 81"/>
        <p:cNvGrpSpPr/>
        <p:nvPr/>
      </p:nvGrpSpPr>
      <p:grpSpPr>
        <a:xfrm>
          <a:off x="0" y="0"/>
          <a:ext cx="0" cy="0"/>
          <a:chOff x="0" y="0"/>
          <a:chExt cx="0" cy="0"/>
        </a:xfrm>
      </p:grpSpPr>
      <p:sp>
        <p:nvSpPr>
          <p:cNvPr id="82" name="Google Shape;82;p2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7" name="Shape 87"/>
        <p:cNvGrpSpPr/>
        <p:nvPr/>
      </p:nvGrpSpPr>
      <p:grpSpPr>
        <a:xfrm>
          <a:off x="0" y="0"/>
          <a:ext cx="0" cy="0"/>
          <a:chOff x="0" y="0"/>
          <a:chExt cx="0" cy="0"/>
        </a:xfrm>
      </p:grpSpPr>
      <p:sp>
        <p:nvSpPr>
          <p:cNvPr id="88" name="Google Shape;88;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2" name="Shape 92"/>
        <p:cNvGrpSpPr/>
        <p:nvPr/>
      </p:nvGrpSpPr>
      <p:grpSpPr>
        <a:xfrm>
          <a:off x="0" y="0"/>
          <a:ext cx="0" cy="0"/>
          <a:chOff x="0" y="0"/>
          <a:chExt cx="0" cy="0"/>
        </a:xfrm>
      </p:grpSpPr>
      <p:sp>
        <p:nvSpPr>
          <p:cNvPr id="93" name="Google Shape;93;p2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5" name="Google Shape;95;p2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6" name="Google Shape;96;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leyenda" type="picTx">
  <p:cSld name="PICTURE_WITH_CAPTION_TEXT">
    <p:spTree>
      <p:nvGrpSpPr>
        <p:cNvPr id="100" name="Shape 100"/>
        <p:cNvGrpSpPr/>
        <p:nvPr/>
      </p:nvGrpSpPr>
      <p:grpSpPr>
        <a:xfrm>
          <a:off x="0" y="0"/>
          <a:ext cx="0" cy="0"/>
          <a:chOff x="0" y="0"/>
          <a:chExt cx="0" cy="0"/>
        </a:xfrm>
      </p:grpSpPr>
      <p:sp>
        <p:nvSpPr>
          <p:cNvPr id="101" name="Google Shape;101;p25"/>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5"/>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FEFEFE"/>
                </a:solidFill>
                <a:latin typeface="Century Gothic"/>
                <a:ea typeface="Century Gothic"/>
                <a:cs typeface="Century Gothic"/>
                <a:sym typeface="Century Gothic"/>
              </a:defRPr>
            </a:lvl9pPr>
          </a:lstStyle>
          <a:p/>
        </p:txBody>
      </p:sp>
      <p:sp>
        <p:nvSpPr>
          <p:cNvPr id="103" name="Google Shape;103;p25"/>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4" name="Google Shape;104;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grpSp>
        <p:nvGrpSpPr>
          <p:cNvPr id="10" name="Google Shape;10;p16"/>
          <p:cNvGrpSpPr/>
          <p:nvPr/>
        </p:nvGrpSpPr>
        <p:grpSpPr>
          <a:xfrm>
            <a:off x="1" y="228600"/>
            <a:ext cx="2851516" cy="6638628"/>
            <a:chOff x="2487613" y="285750"/>
            <a:chExt cx="2428875" cy="5654676"/>
          </a:xfrm>
        </p:grpSpPr>
        <p:sp>
          <p:nvSpPr>
            <p:cNvPr id="11" name="Google Shape;11;p16"/>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6"/>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6"/>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6"/>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6"/>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6"/>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6"/>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6"/>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6"/>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6"/>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6"/>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6"/>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6"/>
          <p:cNvGrpSpPr/>
          <p:nvPr/>
        </p:nvGrpSpPr>
        <p:grpSpPr>
          <a:xfrm>
            <a:off x="27222" y="-30"/>
            <a:ext cx="2356674" cy="6853283"/>
            <a:chOff x="6627813" y="195452"/>
            <a:chExt cx="1952625" cy="5678299"/>
          </a:xfrm>
        </p:grpSpPr>
        <p:sp>
          <p:nvSpPr>
            <p:cNvPr id="24" name="Google Shape;24;p16"/>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6"/>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6"/>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6"/>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6"/>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6"/>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6"/>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6"/>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6"/>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6"/>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6"/>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6"/>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6"/>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EFEFE"/>
              </a:buClr>
              <a:buSzPts val="3600"/>
              <a:buFont typeface="Century Gothic"/>
              <a:buNone/>
              <a:defRPr b="0" i="0" sz="36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8" name="Google Shape;38;p16"/>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39" name="Google Shape;39;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0" name="Google Shape;40;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Google Shape;41;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i.org/10.1075/jlp.1906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71000">
              <a:schemeClr val="accent3"/>
            </a:gs>
            <a:gs pos="100000">
              <a:schemeClr val="accent3"/>
            </a:gs>
          </a:gsLst>
          <a:lin ang="2700000" scaled="0"/>
        </a:gradFill>
      </p:bgPr>
    </p:bg>
    <p:spTree>
      <p:nvGrpSpPr>
        <p:cNvPr id="168" name="Shape 168"/>
        <p:cNvGrpSpPr/>
        <p:nvPr/>
      </p:nvGrpSpPr>
      <p:grpSpPr>
        <a:xfrm>
          <a:off x="0" y="0"/>
          <a:ext cx="0" cy="0"/>
          <a:chOff x="0" y="0"/>
          <a:chExt cx="0" cy="0"/>
        </a:xfrm>
      </p:grpSpPr>
      <p:sp>
        <p:nvSpPr>
          <p:cNvPr id="169" name="Google Shape;169;p1"/>
          <p:cNvSpPr/>
          <p:nvPr/>
        </p:nvSpPr>
        <p:spPr>
          <a:xfrm>
            <a:off x="0" y="-786"/>
            <a:ext cx="12192000" cy="6854038"/>
          </a:xfrm>
          <a:prstGeom prst="rect">
            <a:avLst/>
          </a:prstGeom>
          <a:gradFill>
            <a:gsLst>
              <a:gs pos="0">
                <a:schemeClr val="accent1"/>
              </a:gs>
              <a:gs pos="71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puntos claros" id="170" name="Google Shape;170;p1"/>
          <p:cNvPicPr preferRelativeResize="0"/>
          <p:nvPr/>
        </p:nvPicPr>
        <p:blipFill rotWithShape="1">
          <a:blip r:embed="rId3">
            <a:alphaModFix amt="40000"/>
          </a:blip>
          <a:srcRect b="0" l="0" r="0" t="0"/>
          <a:stretch/>
        </p:blipFill>
        <p:spPr>
          <a:xfrm>
            <a:off x="-1" y="10"/>
            <a:ext cx="12192000" cy="6857990"/>
          </a:xfrm>
          <a:prstGeom prst="rect">
            <a:avLst/>
          </a:prstGeom>
          <a:noFill/>
          <a:ln>
            <a:noFill/>
          </a:ln>
        </p:spPr>
      </p:pic>
      <p:sp>
        <p:nvSpPr>
          <p:cNvPr id="171" name="Google Shape;171;p1"/>
          <p:cNvSpPr txBox="1"/>
          <p:nvPr>
            <p:ph type="ctrTitle"/>
          </p:nvPr>
        </p:nvSpPr>
        <p:spPr>
          <a:xfrm>
            <a:off x="1744652" y="517237"/>
            <a:ext cx="8915399" cy="392489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EFEFE"/>
              </a:buClr>
              <a:buSzPts val="4860"/>
              <a:buFont typeface="Century Gothic"/>
              <a:buNone/>
            </a:pPr>
            <a:br>
              <a:rPr b="1" lang="en-GB" sz="4860"/>
            </a:br>
            <a:br>
              <a:rPr b="1" lang="en-GB" sz="4860"/>
            </a:br>
            <a:br>
              <a:rPr b="1" lang="en-GB" sz="4860"/>
            </a:br>
            <a:br>
              <a:rPr b="1" lang="en-GB" sz="4860"/>
            </a:br>
            <a:br>
              <a:rPr b="1" lang="en-GB" sz="4860"/>
            </a:br>
            <a:br>
              <a:rPr b="1" lang="en-GB" sz="4860"/>
            </a:br>
            <a:br>
              <a:rPr b="1" lang="en-GB" sz="4860"/>
            </a:br>
            <a:r>
              <a:rPr b="1" lang="en-GB" sz="4860"/>
              <a:t>Promoting integration through public discourse</a:t>
            </a:r>
            <a:br>
              <a:rPr b="1" lang="en-GB" sz="4860"/>
            </a:br>
            <a:br>
              <a:rPr b="1" lang="en-GB" sz="4860"/>
            </a:br>
            <a:r>
              <a:rPr b="1" lang="en-GB" sz="1800"/>
              <a:t>I</a:t>
            </a:r>
            <a:r>
              <a:rPr lang="en-GB" sz="1800"/>
              <a:t>ntegration Foundation International Conference</a:t>
            </a:r>
            <a:br>
              <a:rPr b="1" lang="en-GB" sz="4860"/>
            </a:br>
            <a:r>
              <a:rPr i="1" lang="en-GB" sz="1800"/>
              <a:t>Communicating in a diverse society: hearing each other despite differences</a:t>
            </a:r>
            <a:br>
              <a:rPr i="1" lang="en-GB" sz="1800"/>
            </a:br>
            <a:br>
              <a:rPr i="1" lang="en-GB" sz="1800"/>
            </a:br>
            <a:r>
              <a:rPr lang="en-GB" sz="1800"/>
              <a:t>12</a:t>
            </a:r>
            <a:r>
              <a:rPr baseline="30000" lang="en-GB" sz="1800"/>
              <a:t>th</a:t>
            </a:r>
            <a:r>
              <a:rPr lang="en-GB" sz="1800"/>
              <a:t> November, 2020</a:t>
            </a:r>
            <a:endParaRPr b="1" sz="4860"/>
          </a:p>
        </p:txBody>
      </p:sp>
      <p:sp>
        <p:nvSpPr>
          <p:cNvPr id="172" name="Google Shape;172;p1"/>
          <p:cNvSpPr txBox="1"/>
          <p:nvPr>
            <p:ph idx="1" type="subTitle"/>
          </p:nvPr>
        </p:nvSpPr>
        <p:spPr>
          <a:xfrm>
            <a:off x="2223462" y="4786786"/>
            <a:ext cx="9464030" cy="1813557"/>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800"/>
              <a:buNone/>
            </a:pPr>
            <a:r>
              <a:rPr lang="en-GB"/>
              <a:t>Gema Rubio Carbonero</a:t>
            </a:r>
            <a:endParaRPr/>
          </a:p>
          <a:p>
            <a:pPr indent="0" lvl="0" marL="0" rtl="0" algn="r">
              <a:spcBef>
                <a:spcPts val="1000"/>
              </a:spcBef>
              <a:spcAft>
                <a:spcPts val="0"/>
              </a:spcAft>
              <a:buSzPts val="1800"/>
              <a:buNone/>
            </a:pPr>
            <a:r>
              <a:rPr lang="en-GB"/>
              <a:t>Serra Húnter lecturer-Department of Translating, Interpreting and East Asian Studies </a:t>
            </a:r>
            <a:endParaRPr/>
          </a:p>
          <a:p>
            <a:pPr indent="0" lvl="0" marL="0" rtl="0" algn="r">
              <a:spcBef>
                <a:spcPts val="1000"/>
              </a:spcBef>
              <a:spcAft>
                <a:spcPts val="0"/>
              </a:spcAft>
              <a:buSzPts val="1800"/>
              <a:buNone/>
            </a:pPr>
            <a:r>
              <a:rPr lang="en-GB"/>
              <a:t>Universitat Autònoma de Barcelona</a:t>
            </a:r>
            <a:endParaRPr/>
          </a:p>
          <a:p>
            <a:pPr indent="0" lvl="0" marL="0" rtl="0" algn="r">
              <a:spcBef>
                <a:spcPts val="1000"/>
              </a:spcBef>
              <a:spcAft>
                <a:spcPts val="0"/>
              </a:spcAft>
              <a:buSzPts val="1800"/>
              <a:buNone/>
            </a:pPr>
            <a:r>
              <a:t/>
            </a:r>
            <a:endParaRPr/>
          </a:p>
          <a:p>
            <a:pPr indent="0" lvl="0" marL="0" rtl="0" algn="r">
              <a:spcBef>
                <a:spcPts val="1000"/>
              </a:spcBef>
              <a:spcAft>
                <a:spcPts val="0"/>
              </a:spcAft>
              <a:buSzPts val="1800"/>
              <a:buNone/>
            </a:pPr>
            <a:r>
              <a:t/>
            </a:r>
            <a:endParaRPr/>
          </a:p>
          <a:p>
            <a:pPr indent="0" lvl="0" marL="0" rtl="0" algn="r">
              <a:spcBef>
                <a:spcPts val="1000"/>
              </a:spcBef>
              <a:spcAft>
                <a:spcPts val="0"/>
              </a:spcAft>
              <a:buSzPts val="1800"/>
              <a:buNone/>
            </a:pPr>
            <a:r>
              <a:t/>
            </a:r>
            <a:endParaRPr/>
          </a:p>
        </p:txBody>
      </p:sp>
      <p:grpSp>
        <p:nvGrpSpPr>
          <p:cNvPr id="173" name="Google Shape;173;p1"/>
          <p:cNvGrpSpPr/>
          <p:nvPr/>
        </p:nvGrpSpPr>
        <p:grpSpPr>
          <a:xfrm>
            <a:off x="9" y="228600"/>
            <a:ext cx="2851523" cy="6638625"/>
            <a:chOff x="2487613" y="285750"/>
            <a:chExt cx="2428875" cy="5654676"/>
          </a:xfrm>
        </p:grpSpPr>
        <p:sp>
          <p:nvSpPr>
            <p:cNvPr id="174" name="Google Shape;174;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1"/>
          <p:cNvGrpSpPr/>
          <p:nvPr/>
        </p:nvGrpSpPr>
        <p:grpSpPr>
          <a:xfrm>
            <a:off x="27225" y="-30"/>
            <a:ext cx="2356675" cy="6853284"/>
            <a:chOff x="6627813" y="195452"/>
            <a:chExt cx="1952625" cy="5678299"/>
          </a:xfrm>
        </p:grpSpPr>
        <p:sp>
          <p:nvSpPr>
            <p:cNvPr id="187" name="Google Shape;187;p1"/>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1"/>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txBox="1"/>
          <p:nvPr>
            <p:ph type="title"/>
          </p:nvPr>
        </p:nvSpPr>
        <p:spPr>
          <a:xfrm>
            <a:off x="1542473" y="624110"/>
            <a:ext cx="9962139" cy="73363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Diminishing or omitting</a:t>
            </a:r>
            <a:endParaRPr/>
          </a:p>
        </p:txBody>
      </p:sp>
      <p:sp>
        <p:nvSpPr>
          <p:cNvPr id="303" name="Google Shape;303;p10"/>
          <p:cNvSpPr txBox="1"/>
          <p:nvPr>
            <p:ph idx="1" type="body"/>
          </p:nvPr>
        </p:nvSpPr>
        <p:spPr>
          <a:xfrm>
            <a:off x="1209964" y="1357745"/>
            <a:ext cx="10294648" cy="517236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en-GB" sz="2000"/>
              <a:t>The ingroup’s negative aspects: </a:t>
            </a:r>
            <a:r>
              <a:rPr lang="en-GB" sz="2000"/>
              <a:t>Nominalizations and passivizations. Compare these sentences:</a:t>
            </a:r>
            <a:endParaRPr/>
          </a:p>
          <a:p>
            <a:pPr indent="-342900" lvl="3" marL="800100" rtl="0" algn="l">
              <a:spcBef>
                <a:spcPts val="1000"/>
              </a:spcBef>
              <a:spcAft>
                <a:spcPts val="0"/>
              </a:spcAft>
              <a:buSzPts val="2000"/>
              <a:buChar char="🠶"/>
            </a:pPr>
            <a:r>
              <a:rPr lang="en-GB" sz="2000"/>
              <a:t>The police shot balls at immigrants from Morocco in the sea. </a:t>
            </a:r>
            <a:endParaRPr sz="2000"/>
          </a:p>
          <a:p>
            <a:pPr indent="-342900" lvl="3" marL="800100" rtl="0" algn="l">
              <a:spcBef>
                <a:spcPts val="1000"/>
              </a:spcBef>
              <a:spcAft>
                <a:spcPts val="0"/>
              </a:spcAft>
              <a:buSzPts val="2000"/>
              <a:buChar char="🠶"/>
            </a:pPr>
            <a:r>
              <a:rPr lang="en-GB" sz="2000"/>
              <a:t> Balls were shot at immigrants from Morocco in the sea.</a:t>
            </a:r>
            <a:endParaRPr/>
          </a:p>
          <a:p>
            <a:pPr indent="0" lvl="3" marL="457200" rtl="0" algn="l">
              <a:spcBef>
                <a:spcPts val="1000"/>
              </a:spcBef>
              <a:spcAft>
                <a:spcPts val="0"/>
              </a:spcAft>
              <a:buSzPts val="2000"/>
              <a:buNone/>
            </a:pPr>
            <a:r>
              <a:t/>
            </a:r>
            <a:endParaRPr sz="2000"/>
          </a:p>
          <a:p>
            <a:pPr indent="-342900" lvl="3" marL="342900" rtl="0" algn="l">
              <a:spcBef>
                <a:spcPts val="1000"/>
              </a:spcBef>
              <a:spcAft>
                <a:spcPts val="0"/>
              </a:spcAft>
              <a:buSzPts val="2000"/>
              <a:buChar char="🠶"/>
            </a:pPr>
            <a:r>
              <a:rPr b="1" lang="en-GB" sz="2000"/>
              <a:t>The similarities </a:t>
            </a:r>
            <a:r>
              <a:rPr lang="en-GB" sz="2000"/>
              <a:t>different nations, cultures or religions share.</a:t>
            </a:r>
            <a:endParaRPr/>
          </a:p>
          <a:p>
            <a:pPr indent="0" lvl="3" marL="0" rtl="0" algn="l">
              <a:spcBef>
                <a:spcPts val="1000"/>
              </a:spcBef>
              <a:spcAft>
                <a:spcPts val="0"/>
              </a:spcAft>
              <a:buSzPts val="2000"/>
              <a:buNone/>
            </a:pPr>
            <a:r>
              <a:t/>
            </a:r>
            <a:endParaRPr sz="2000"/>
          </a:p>
          <a:p>
            <a:pPr indent="-342900" lvl="3" marL="342900" rtl="0" algn="l">
              <a:spcBef>
                <a:spcPts val="1000"/>
              </a:spcBef>
              <a:spcAft>
                <a:spcPts val="0"/>
              </a:spcAft>
              <a:buSzPts val="2000"/>
              <a:buChar char="🠶"/>
            </a:pPr>
            <a:r>
              <a:rPr b="1" lang="en-GB" sz="2000"/>
              <a:t>Immigrants as recipients </a:t>
            </a:r>
            <a:r>
              <a:rPr lang="en-GB" sz="2000"/>
              <a:t>on discourse:</a:t>
            </a:r>
            <a:endParaRPr/>
          </a:p>
          <a:p>
            <a:pPr indent="0" lvl="3" marL="720725" rtl="0" algn="l">
              <a:spcBef>
                <a:spcPts val="1000"/>
              </a:spcBef>
              <a:spcAft>
                <a:spcPts val="0"/>
              </a:spcAft>
              <a:buSzPts val="1800"/>
              <a:buNone/>
            </a:pPr>
            <a:r>
              <a:rPr lang="en-GB" sz="1800"/>
              <a:t>Ex. 2: We must be an open society and also open to immigration, but as long as this (immigration) respect the laws of our country and has the will to accept some minimal commitments with our values and our lifestyle. (Plenary session, Milián Querol (PPC), 14</a:t>
            </a:r>
            <a:r>
              <a:rPr baseline="30000" lang="en-GB" sz="1800"/>
              <a:t>th</a:t>
            </a:r>
            <a:r>
              <a:rPr lang="en-GB" sz="1800"/>
              <a:t>, March, 2012)</a:t>
            </a:r>
            <a:endParaRPr sz="1800"/>
          </a:p>
          <a:p>
            <a:pPr indent="0" lvl="3" marL="0" rtl="0" algn="l">
              <a:spcBef>
                <a:spcPts val="1000"/>
              </a:spcBef>
              <a:spcAft>
                <a:spcPts val="0"/>
              </a:spcAft>
              <a:buSzPts val="1800"/>
              <a:buNone/>
            </a:pPr>
            <a:r>
              <a:t/>
            </a:r>
            <a:endParaRPr sz="1800">
              <a:latin typeface="Times New Roman"/>
              <a:ea typeface="Times New Roman"/>
              <a:cs typeface="Times New Roman"/>
              <a:sym typeface="Times New Roman"/>
            </a:endParaRPr>
          </a:p>
          <a:p>
            <a:pPr indent="-228600" lvl="0" marL="342900" rtl="0" algn="l">
              <a:spcBef>
                <a:spcPts val="1000"/>
              </a:spcBef>
              <a:spcAft>
                <a:spcPts val="0"/>
              </a:spcAft>
              <a:buSzPts val="1800"/>
              <a:buNone/>
            </a:pPr>
            <a:r>
              <a:t/>
            </a:r>
            <a:endParaRPr sz="1800">
              <a:latin typeface="Times New Roman"/>
              <a:ea typeface="Times New Roman"/>
              <a:cs typeface="Times New Roman"/>
              <a:sym typeface="Times New Roman"/>
            </a:endParaRPr>
          </a:p>
          <a:p>
            <a:pPr indent="0" lvl="0" marL="0" rtl="0" algn="l">
              <a:spcBef>
                <a:spcPts val="100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1"/>
          <p:cNvSpPr txBox="1"/>
          <p:nvPr>
            <p:ph type="title"/>
          </p:nvPr>
        </p:nvSpPr>
        <p:spPr>
          <a:xfrm>
            <a:off x="1542473" y="624110"/>
            <a:ext cx="9962139" cy="73363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Homogenizing and degrading</a:t>
            </a:r>
            <a:endParaRPr/>
          </a:p>
        </p:txBody>
      </p:sp>
      <p:sp>
        <p:nvSpPr>
          <p:cNvPr id="309" name="Google Shape;309;p11"/>
          <p:cNvSpPr txBox="1"/>
          <p:nvPr>
            <p:ph idx="1" type="body"/>
          </p:nvPr>
        </p:nvSpPr>
        <p:spPr>
          <a:xfrm>
            <a:off x="1209964" y="1357745"/>
            <a:ext cx="10294648" cy="5172364"/>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b="1"/>
          </a:p>
          <a:p>
            <a:pPr indent="-228600" lvl="0" marL="342900" rtl="0" algn="l">
              <a:spcBef>
                <a:spcPts val="1000"/>
              </a:spcBef>
              <a:spcAft>
                <a:spcPts val="0"/>
              </a:spcAft>
              <a:buSzPts val="1800"/>
              <a:buNone/>
            </a:pPr>
            <a:r>
              <a:t/>
            </a:r>
            <a:endParaRPr b="1"/>
          </a:p>
          <a:p>
            <a:pPr indent="-342900" lvl="0" marL="342900" rtl="0" algn="l">
              <a:spcBef>
                <a:spcPts val="1000"/>
              </a:spcBef>
              <a:spcAft>
                <a:spcPts val="0"/>
              </a:spcAft>
              <a:buSzPts val="2000"/>
              <a:buChar char="🠶"/>
            </a:pPr>
            <a:r>
              <a:rPr b="1" lang="en-GB" sz="2000"/>
              <a:t>Generics</a:t>
            </a:r>
            <a:r>
              <a:rPr lang="en-GB" sz="2000"/>
              <a:t>: when a concrete conflictive situation is presented as being typical and representative of the whole attitude or behavior of a particular social group. </a:t>
            </a:r>
            <a:endParaRPr/>
          </a:p>
          <a:p>
            <a:pPr indent="0" lvl="0" marL="0" rtl="0" algn="l">
              <a:spcBef>
                <a:spcPts val="1000"/>
              </a:spcBef>
              <a:spcAft>
                <a:spcPts val="0"/>
              </a:spcAft>
              <a:buSzPts val="2000"/>
              <a:buNone/>
            </a:pPr>
            <a:r>
              <a:t/>
            </a:r>
            <a:endParaRPr sz="2000"/>
          </a:p>
          <a:p>
            <a:pPr indent="0" lvl="0" marL="0" rtl="0" algn="l">
              <a:spcBef>
                <a:spcPts val="1000"/>
              </a:spcBef>
              <a:spcAft>
                <a:spcPts val="0"/>
              </a:spcAft>
              <a:buSzPts val="2000"/>
              <a:buNone/>
            </a:pPr>
            <a:r>
              <a:t/>
            </a:r>
            <a:endParaRPr sz="2000"/>
          </a:p>
          <a:p>
            <a:pPr indent="-342900" lvl="0" marL="342900" rtl="0" algn="l">
              <a:spcBef>
                <a:spcPts val="1000"/>
              </a:spcBef>
              <a:spcAft>
                <a:spcPts val="0"/>
              </a:spcAft>
              <a:buSzPts val="2000"/>
              <a:buChar char="🠶"/>
            </a:pPr>
            <a:r>
              <a:rPr b="1" lang="en-GB" sz="2000"/>
              <a:t>Dehumanizing terms </a:t>
            </a:r>
            <a:r>
              <a:rPr lang="en-GB" sz="2000"/>
              <a:t>to refer to ethnic minorities (such as </a:t>
            </a:r>
            <a:r>
              <a:rPr i="1" lang="en-GB" sz="2000"/>
              <a:t>illegal</a:t>
            </a:r>
            <a:r>
              <a:rPr lang="en-GB" sz="2000"/>
              <a:t>, </a:t>
            </a:r>
            <a:r>
              <a:rPr i="1" lang="en-GB" sz="2000"/>
              <a:t>criminals</a:t>
            </a:r>
            <a:r>
              <a:rPr lang="en-GB" sz="2000"/>
              <a:t>, </a:t>
            </a:r>
            <a:r>
              <a:rPr i="1" lang="en-GB" sz="2000"/>
              <a:t>dirty</a:t>
            </a:r>
            <a:r>
              <a:rPr lang="en-GB" sz="2000"/>
              <a:t>, </a:t>
            </a:r>
            <a:r>
              <a:rPr i="1" lang="en-GB" sz="2000"/>
              <a:t>ugly</a:t>
            </a:r>
            <a:r>
              <a:rPr lang="en-GB" sz="2000"/>
              <a:t>, </a:t>
            </a:r>
            <a:r>
              <a:rPr i="1" lang="en-GB" sz="2000"/>
              <a:t>dangerous</a:t>
            </a:r>
            <a:r>
              <a:rPr lang="en-GB" sz="2000"/>
              <a:t>, </a:t>
            </a:r>
            <a:r>
              <a:rPr i="1" lang="en-GB" sz="2000"/>
              <a:t>violent</a:t>
            </a:r>
            <a:r>
              <a:rPr lang="en-GB" sz="2000"/>
              <a:t>, </a:t>
            </a:r>
            <a:r>
              <a:rPr i="1" lang="en-GB" sz="2000"/>
              <a:t>freeloaders</a:t>
            </a:r>
            <a:r>
              <a:rPr lang="en-GB" sz="2000"/>
              <a:t>, </a:t>
            </a:r>
            <a:r>
              <a:rPr i="1" lang="en-GB" sz="2000"/>
              <a:t>liars</a:t>
            </a:r>
            <a:r>
              <a:rPr lang="en-GB" sz="2000"/>
              <a:t>, etc.) invite the audience to avoid empathy towards them.</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2"/>
          <p:cNvSpPr txBox="1"/>
          <p:nvPr>
            <p:ph type="title"/>
          </p:nvPr>
        </p:nvSpPr>
        <p:spPr>
          <a:xfrm>
            <a:off x="1542473" y="327891"/>
            <a:ext cx="9962139" cy="58585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240"/>
              <a:buFont typeface="Century Gothic"/>
              <a:buNone/>
            </a:pPr>
            <a:r>
              <a:rPr lang="en-GB" sz="3240"/>
              <a:t>Normalizing</a:t>
            </a:r>
            <a:endParaRPr/>
          </a:p>
        </p:txBody>
      </p:sp>
      <p:sp>
        <p:nvSpPr>
          <p:cNvPr id="315" name="Google Shape;315;p12"/>
          <p:cNvSpPr txBox="1"/>
          <p:nvPr>
            <p:ph idx="1" type="body"/>
          </p:nvPr>
        </p:nvSpPr>
        <p:spPr>
          <a:xfrm>
            <a:off x="1357745" y="1163782"/>
            <a:ext cx="10723419" cy="5366327"/>
          </a:xfrm>
          <a:prstGeom prst="rect">
            <a:avLst/>
          </a:prstGeom>
          <a:noFill/>
          <a:ln>
            <a:noFill/>
          </a:ln>
        </p:spPr>
        <p:txBody>
          <a:bodyPr anchorCtr="0" anchor="t" bIns="45700" lIns="91425" spcFirstLastPara="1" rIns="91425" wrap="square" tIns="45700">
            <a:noAutofit/>
          </a:bodyPr>
          <a:lstStyle/>
          <a:p>
            <a:pPr indent="-342900" lvl="0" marL="342900" rtl="0" algn="just">
              <a:lnSpc>
                <a:spcPct val="115000"/>
              </a:lnSpc>
              <a:spcBef>
                <a:spcPts val="0"/>
              </a:spcBef>
              <a:spcAft>
                <a:spcPts val="0"/>
              </a:spcAft>
              <a:buSzPts val="2000"/>
              <a:buChar char="🠶"/>
            </a:pPr>
            <a:r>
              <a:rPr b="1" i="1" lang="en-GB" sz="2000"/>
              <a:t>Presuppositions</a:t>
            </a:r>
            <a:r>
              <a:rPr b="1" lang="en-GB" sz="2000"/>
              <a:t> </a:t>
            </a:r>
            <a:r>
              <a:rPr lang="en-GB" sz="2000"/>
              <a:t>are propositions that are not stated in discourse but they are presented as already known and can be traced through discourse and contexts:</a:t>
            </a:r>
            <a:endParaRPr sz="2000"/>
          </a:p>
          <a:p>
            <a:pPr indent="0" lvl="0" marL="720725" rtl="0" algn="just">
              <a:lnSpc>
                <a:spcPct val="115000"/>
              </a:lnSpc>
              <a:spcBef>
                <a:spcPts val="2000"/>
              </a:spcBef>
              <a:spcAft>
                <a:spcPts val="0"/>
              </a:spcAft>
              <a:buSzPts val="1800"/>
              <a:buNone/>
            </a:pPr>
            <a:r>
              <a:rPr lang="en-GB"/>
              <a:t>EX. 3: Does a municipality where there is immigration have the same problems as one that does not have immigration? Logically, no. (Plenary Session, Renom i Vallbona (CiU), 6</a:t>
            </a:r>
            <a:r>
              <a:rPr baseline="30000" lang="en-GB"/>
              <a:t>th</a:t>
            </a:r>
            <a:r>
              <a:rPr lang="en-GB"/>
              <a:t>, February, 2008)</a:t>
            </a:r>
            <a:endParaRPr/>
          </a:p>
          <a:p>
            <a:pPr indent="0" lvl="0" marL="720725" rtl="0" algn="just">
              <a:lnSpc>
                <a:spcPct val="115000"/>
              </a:lnSpc>
              <a:spcBef>
                <a:spcPts val="1000"/>
              </a:spcBef>
              <a:spcAft>
                <a:spcPts val="0"/>
              </a:spcAft>
              <a:buSzPts val="1800"/>
              <a:buNone/>
            </a:pPr>
            <a:r>
              <a:t/>
            </a:r>
            <a:endParaRPr/>
          </a:p>
          <a:p>
            <a:pPr indent="-342900" lvl="0" marL="342900" rtl="0" algn="just">
              <a:spcBef>
                <a:spcPts val="1000"/>
              </a:spcBef>
              <a:spcAft>
                <a:spcPts val="0"/>
              </a:spcAft>
              <a:buSzPts val="2000"/>
              <a:buChar char="🠶"/>
            </a:pPr>
            <a:r>
              <a:rPr b="1" lang="en-GB" sz="2000"/>
              <a:t>Associations</a:t>
            </a:r>
            <a:r>
              <a:rPr lang="en-GB" sz="2000"/>
              <a:t>: ideas that are continuously and repeatedly juxtaposed will produce an </a:t>
            </a:r>
            <a:r>
              <a:rPr i="1" lang="en-GB" sz="2000"/>
              <a:t>inseparable association</a:t>
            </a:r>
            <a:r>
              <a:rPr lang="en-GB" sz="2000"/>
              <a:t> </a:t>
            </a:r>
            <a:endParaRPr/>
          </a:p>
          <a:p>
            <a:pPr indent="-215900" lvl="0" marL="342900" rtl="0" algn="just">
              <a:spcBef>
                <a:spcPts val="1000"/>
              </a:spcBef>
              <a:spcAft>
                <a:spcPts val="0"/>
              </a:spcAft>
              <a:buSzPts val="2000"/>
              <a:buNone/>
            </a:pPr>
            <a:r>
              <a:t/>
            </a:r>
            <a:endParaRPr b="1" i="1" sz="2000"/>
          </a:p>
          <a:p>
            <a:pPr indent="-342900" lvl="0" marL="342900" rtl="0" algn="just">
              <a:spcBef>
                <a:spcPts val="1000"/>
              </a:spcBef>
              <a:spcAft>
                <a:spcPts val="0"/>
              </a:spcAft>
              <a:buSzPts val="2000"/>
              <a:buChar char="🠶"/>
            </a:pPr>
            <a:r>
              <a:rPr b="1" i="1" lang="en-GB" sz="2000"/>
              <a:t>Metaphors</a:t>
            </a:r>
            <a:r>
              <a:rPr lang="en-GB" sz="2000"/>
              <a:t> related to the conceptualization of the arrival of immigrants as natural disasters (waves, avalanches, tsunamis) and of the hosting country as a home</a:t>
            </a:r>
            <a:endParaRPr sz="2000"/>
          </a:p>
          <a:p>
            <a:pPr indent="0" lvl="0" marL="0" rtl="0" algn="just">
              <a:spcBef>
                <a:spcPts val="1000"/>
              </a:spcBef>
              <a:spcAft>
                <a:spcPts val="0"/>
              </a:spcAft>
              <a:buSzPts val="2000"/>
              <a:buNone/>
            </a:pPr>
            <a:r>
              <a:t/>
            </a:r>
            <a:endParaRPr sz="2000"/>
          </a:p>
          <a:p>
            <a:pPr indent="0" lvl="0" marL="3943350" rtl="0" algn="just">
              <a:spcBef>
                <a:spcPts val="1000"/>
              </a:spcBef>
              <a:spcAft>
                <a:spcPts val="0"/>
              </a:spcAft>
              <a:buSzPts val="2000"/>
              <a:buNone/>
            </a:pPr>
            <a:r>
              <a:rPr lang="en-GB" sz="2000"/>
              <a:t>Threatening vs. Defensive stance</a:t>
            </a:r>
            <a:endParaRPr sz="2000"/>
          </a:p>
        </p:txBody>
      </p:sp>
      <p:sp>
        <p:nvSpPr>
          <p:cNvPr id="316" name="Google Shape;316;p12"/>
          <p:cNvSpPr/>
          <p:nvPr/>
        </p:nvSpPr>
        <p:spPr>
          <a:xfrm>
            <a:off x="6719454" y="5477163"/>
            <a:ext cx="535709" cy="591127"/>
          </a:xfrm>
          <a:prstGeom prst="downArrow">
            <a:avLst>
              <a:gd fmla="val 50000" name="adj1"/>
              <a:gd fmla="val 50000" name="adj2"/>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3"/>
          <p:cNvSpPr txBox="1"/>
          <p:nvPr>
            <p:ph type="title"/>
          </p:nvPr>
        </p:nvSpPr>
        <p:spPr>
          <a:xfrm>
            <a:off x="1640156" y="364836"/>
            <a:ext cx="8911687" cy="84512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Do, detect and condemn </a:t>
            </a:r>
            <a:endParaRPr/>
          </a:p>
        </p:txBody>
      </p:sp>
      <p:sp>
        <p:nvSpPr>
          <p:cNvPr id="322" name="Google Shape;322;p13"/>
          <p:cNvSpPr txBox="1"/>
          <p:nvPr>
            <p:ph idx="1" type="body"/>
          </p:nvPr>
        </p:nvSpPr>
        <p:spPr>
          <a:xfrm>
            <a:off x="1311565" y="1209964"/>
            <a:ext cx="10594108" cy="5283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GB"/>
              <a:t>I</a:t>
            </a:r>
            <a:r>
              <a:rPr lang="en-GB" sz="1800"/>
              <a:t>t is a first systematic approach to make explicit recurrent subtle discriminatory constructions appearing in public discourse when talking about diversity.</a:t>
            </a:r>
            <a:endParaRPr/>
          </a:p>
          <a:p>
            <a:pPr indent="0" lvl="0" marL="0" rtl="0" algn="l">
              <a:spcBef>
                <a:spcPts val="1000"/>
              </a:spcBef>
              <a:spcAft>
                <a:spcPts val="0"/>
              </a:spcAft>
              <a:buSzPts val="1800"/>
              <a:buNone/>
            </a:pPr>
            <a:r>
              <a:t/>
            </a:r>
            <a:endParaRPr sz="1800"/>
          </a:p>
          <a:p>
            <a:pPr indent="-342900" lvl="0" marL="342900" rtl="0" algn="l">
              <a:spcBef>
                <a:spcPts val="1000"/>
              </a:spcBef>
              <a:spcAft>
                <a:spcPts val="0"/>
              </a:spcAft>
              <a:buSzPts val="1800"/>
              <a:buChar char="🠶"/>
            </a:pPr>
            <a:r>
              <a:rPr lang="en-GB"/>
              <a:t>It suggests 10 recommendations for constructing a public discourse that can promote integration. Obviously in politics, such discourse should be accompanied by policies and measures in accordance with the discourse.</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It o</a:t>
            </a:r>
            <a:r>
              <a:rPr lang="en-GB" sz="1800"/>
              <a:t>ffers a tool that can help society to easily identify those subtle constructions of discriminatory public discourse.</a:t>
            </a:r>
            <a:endParaRPr/>
          </a:p>
          <a:p>
            <a:pPr indent="0" lvl="0" marL="0" rtl="0" algn="l">
              <a:spcBef>
                <a:spcPts val="1000"/>
              </a:spcBef>
              <a:spcAft>
                <a:spcPts val="0"/>
              </a:spcAft>
              <a:buSzPts val="1800"/>
              <a:buNone/>
            </a:pPr>
            <a:r>
              <a:t/>
            </a:r>
            <a:endParaRPr sz="1800"/>
          </a:p>
          <a:p>
            <a:pPr indent="-342900" lvl="0" marL="342900" rtl="0" algn="l">
              <a:spcBef>
                <a:spcPts val="1000"/>
              </a:spcBef>
              <a:spcAft>
                <a:spcPts val="0"/>
              </a:spcAft>
              <a:buSzPts val="1800"/>
              <a:buChar char="🠶"/>
            </a:pPr>
            <a:r>
              <a:rPr lang="en-GB"/>
              <a:t>Such a detection is the first necessary step to later be able to condemn discriminatory public discourse.</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A condemning stance towards (overt or subtle) discriminatory constructions in discourse is necessary to avoid the normalization of discrimination in public discourse and in society.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4"/>
          <p:cNvSpPr txBox="1"/>
          <p:nvPr>
            <p:ph type="title"/>
          </p:nvPr>
        </p:nvSpPr>
        <p:spPr>
          <a:xfrm>
            <a:off x="1108364" y="116110"/>
            <a:ext cx="10381672" cy="75210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References</a:t>
            </a:r>
            <a:endParaRPr/>
          </a:p>
        </p:txBody>
      </p:sp>
      <p:sp>
        <p:nvSpPr>
          <p:cNvPr id="328" name="Google Shape;328;p14"/>
          <p:cNvSpPr txBox="1"/>
          <p:nvPr>
            <p:ph idx="1" type="body"/>
          </p:nvPr>
        </p:nvSpPr>
        <p:spPr>
          <a:xfrm>
            <a:off x="221673" y="868219"/>
            <a:ext cx="11970327" cy="587367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00"/>
              <a:buChar char="🠶"/>
            </a:pPr>
            <a:r>
              <a:rPr lang="en-GB" sz="1400"/>
              <a:t>Allport, Gordon Willard. 1977. </a:t>
            </a:r>
            <a:r>
              <a:rPr i="1" lang="en-GB" sz="1400"/>
              <a:t>La Naturaleza del Prejuicio</a:t>
            </a:r>
            <a:r>
              <a:rPr lang="en-GB" sz="1400"/>
              <a:t>. Buenos Aires: Editorial universitaria de Buenos Aires.</a:t>
            </a:r>
            <a:endParaRPr sz="1400"/>
          </a:p>
          <a:p>
            <a:pPr indent="-342900" lvl="0" marL="342900" rtl="0" algn="l">
              <a:lnSpc>
                <a:spcPct val="100000"/>
              </a:lnSpc>
              <a:spcBef>
                <a:spcPts val="0"/>
              </a:spcBef>
              <a:spcAft>
                <a:spcPts val="0"/>
              </a:spcAft>
              <a:buSzPts val="1400"/>
              <a:buChar char="🠶"/>
            </a:pPr>
            <a:r>
              <a:rPr lang="en-GB" sz="1400"/>
              <a:t>Bauman, Z. (2004). </a:t>
            </a:r>
            <a:r>
              <a:rPr i="1" lang="en-GB" sz="1400"/>
              <a:t>Identity</a:t>
            </a:r>
            <a:r>
              <a:rPr lang="en-GB" sz="1400"/>
              <a:t>. Cambridge: Polity Press.</a:t>
            </a:r>
            <a:endParaRPr sz="1400"/>
          </a:p>
          <a:p>
            <a:pPr indent="-342900" lvl="0" marL="342900" rtl="0" algn="l">
              <a:lnSpc>
                <a:spcPct val="100000"/>
              </a:lnSpc>
              <a:spcBef>
                <a:spcPts val="0"/>
              </a:spcBef>
              <a:spcAft>
                <a:spcPts val="0"/>
              </a:spcAft>
              <a:buSzPts val="1400"/>
              <a:buChar char="🠶"/>
            </a:pPr>
            <a:r>
              <a:rPr lang="en-GB" sz="1400"/>
              <a:t>Council of Europe (2019)</a:t>
            </a:r>
            <a:r>
              <a:rPr i="1" lang="en-GB" sz="1400"/>
              <a:t> The Intercultural City Step by Step. A practical guide for applying the urban model of intercultural inclusion. </a:t>
            </a:r>
            <a:endParaRPr/>
          </a:p>
          <a:p>
            <a:pPr indent="-228600" lvl="0" marL="228600" rtl="0" algn="just">
              <a:lnSpc>
                <a:spcPct val="100000"/>
              </a:lnSpc>
              <a:spcBef>
                <a:spcPts val="0"/>
              </a:spcBef>
              <a:spcAft>
                <a:spcPts val="0"/>
              </a:spcAft>
              <a:buSzPts val="1400"/>
              <a:buChar char="🠶"/>
            </a:pPr>
            <a:r>
              <a:rPr lang="en-GB" sz="1400"/>
              <a:t>Esses, V. M., J: F. Dovidio, L: M. Jackson, and T. L. Armstrong (2001). “The Immigration Dilemma: The Role of Perceived Group Competition, Ethnic Prejudice, and National Identity.” </a:t>
            </a:r>
            <a:r>
              <a:rPr i="1" lang="en-GB" sz="1400"/>
              <a:t>Journal of Social Issues</a:t>
            </a:r>
            <a:r>
              <a:rPr lang="en-GB" sz="1400"/>
              <a:t> 57: 389–412. </a:t>
            </a:r>
            <a:endParaRPr/>
          </a:p>
          <a:p>
            <a:pPr indent="-228600" lvl="0" marL="228600" rtl="0" algn="just">
              <a:lnSpc>
                <a:spcPct val="100000"/>
              </a:lnSpc>
              <a:spcBef>
                <a:spcPts val="0"/>
              </a:spcBef>
              <a:spcAft>
                <a:spcPts val="0"/>
              </a:spcAft>
              <a:buSzPts val="1400"/>
              <a:buChar char="🠶"/>
            </a:pPr>
            <a:r>
              <a:rPr lang="en-GB" sz="1400"/>
              <a:t>Esses, V. M., S. Veenvliet, G. Hodson and L. Mihic (2008). “Justice, Morality, and the Dehumanization of Refugees”. Social Justice Research,  21, 4–25. </a:t>
            </a:r>
            <a:endParaRPr/>
          </a:p>
          <a:p>
            <a:pPr indent="-180340" lvl="0" marL="180340" rtl="0" algn="just">
              <a:lnSpc>
                <a:spcPct val="100000"/>
              </a:lnSpc>
              <a:spcBef>
                <a:spcPts val="0"/>
              </a:spcBef>
              <a:spcAft>
                <a:spcPts val="0"/>
              </a:spcAft>
              <a:buSzPts val="1400"/>
              <a:buChar char="🠶"/>
            </a:pPr>
            <a:r>
              <a:rPr lang="en-GB" sz="1400"/>
              <a:t>Fekete, L. (2009). </a:t>
            </a:r>
            <a:r>
              <a:rPr i="1" lang="en-GB" sz="1400"/>
              <a:t>A suitable enemy: Racism, Migration and Islamophobia in Europe</a:t>
            </a:r>
            <a:r>
              <a:rPr lang="en-GB" sz="1400"/>
              <a:t>. London &amp; NY: Pluto Press.</a:t>
            </a:r>
            <a:endParaRPr sz="1400"/>
          </a:p>
          <a:p>
            <a:pPr indent="-228600" lvl="0" marL="228600" rtl="0" algn="just">
              <a:lnSpc>
                <a:spcPct val="100000"/>
              </a:lnSpc>
              <a:spcBef>
                <a:spcPts val="0"/>
              </a:spcBef>
              <a:spcAft>
                <a:spcPts val="0"/>
              </a:spcAft>
              <a:buSzPts val="1400"/>
              <a:buChar char="🠶"/>
            </a:pPr>
            <a:r>
              <a:rPr lang="en-GB" sz="1400"/>
              <a:t>Feldman, J. (2007). </a:t>
            </a:r>
            <a:r>
              <a:rPr i="1" lang="en-GB" sz="1400"/>
              <a:t>Framing the Debate: Famous Presidential Speeches and How Progressives Can Use Them to Control the Conversation (and Win Elections)</a:t>
            </a:r>
            <a:r>
              <a:rPr lang="en-GB" sz="1400"/>
              <a:t>. Brooklyn, NY: IG Publishing.</a:t>
            </a:r>
            <a:endParaRPr/>
          </a:p>
          <a:p>
            <a:pPr indent="-228600" lvl="0" marL="228600" rtl="0" algn="just">
              <a:lnSpc>
                <a:spcPct val="100000"/>
              </a:lnSpc>
              <a:spcBef>
                <a:spcPts val="0"/>
              </a:spcBef>
              <a:spcAft>
                <a:spcPts val="0"/>
              </a:spcAft>
              <a:buSzPts val="1400"/>
              <a:buChar char="🠶"/>
            </a:pPr>
            <a:r>
              <a:rPr lang="en-GB" sz="1400"/>
              <a:t>Goffman, E. (1974). </a:t>
            </a:r>
            <a:r>
              <a:rPr i="1" lang="en-GB" sz="1400"/>
              <a:t>Frame Analysis</a:t>
            </a:r>
            <a:r>
              <a:rPr lang="en-GB" sz="1400"/>
              <a:t>. Harvard: Harvard University Press</a:t>
            </a:r>
            <a:endParaRPr sz="1400"/>
          </a:p>
          <a:p>
            <a:pPr indent="-342900" lvl="0" marL="342900" rtl="0" algn="just">
              <a:lnSpc>
                <a:spcPct val="100000"/>
              </a:lnSpc>
              <a:spcBef>
                <a:spcPts val="0"/>
              </a:spcBef>
              <a:spcAft>
                <a:spcPts val="0"/>
              </a:spcAft>
              <a:buSzPts val="1400"/>
              <a:buChar char="🠶"/>
            </a:pPr>
            <a:r>
              <a:rPr lang="en-GB" sz="1400"/>
              <a:t>Moscovici, S. (2001). </a:t>
            </a:r>
            <a:r>
              <a:rPr i="1" lang="en-GB" sz="1400"/>
              <a:t>Social Representations. Explorations in Social Psychology</a:t>
            </a:r>
            <a:r>
              <a:rPr lang="en-GB" sz="1400"/>
              <a:t>. New York: New York University Press,</a:t>
            </a:r>
            <a:endParaRPr/>
          </a:p>
          <a:p>
            <a:pPr indent="-342900" lvl="0" marL="342900" rtl="0" algn="just">
              <a:lnSpc>
                <a:spcPct val="100000"/>
              </a:lnSpc>
              <a:spcBef>
                <a:spcPts val="0"/>
              </a:spcBef>
              <a:spcAft>
                <a:spcPts val="0"/>
              </a:spcAft>
              <a:buSzPts val="1400"/>
              <a:buChar char="🠶"/>
            </a:pPr>
            <a:r>
              <a:rPr lang="en-GB" sz="1400"/>
              <a:t>Pettigrew, T. F., and R. W. Meertens. (1995). “Subtle and Blatant Prejudice in Western Europe.” </a:t>
            </a:r>
            <a:r>
              <a:rPr i="1" lang="en-GB" sz="1400"/>
              <a:t>European Journal of Social Psychology</a:t>
            </a:r>
            <a:r>
              <a:rPr lang="en-GB" sz="1400"/>
              <a:t> 25: 57–75. https://‍doi.org/10.1002/ejsp.2420250106</a:t>
            </a:r>
            <a:endParaRPr sz="1400"/>
          </a:p>
          <a:p>
            <a:pPr indent="-342900" lvl="0" marL="342900" rtl="0" algn="just">
              <a:lnSpc>
                <a:spcPct val="100000"/>
              </a:lnSpc>
              <a:spcBef>
                <a:spcPts val="0"/>
              </a:spcBef>
              <a:spcAft>
                <a:spcPts val="0"/>
              </a:spcAft>
              <a:buSzPts val="1400"/>
              <a:buChar char="🠶"/>
            </a:pPr>
            <a:r>
              <a:rPr lang="en-GB" sz="1400"/>
              <a:t>Reisigl, Martin, and Ruth Wodak.( 2005). </a:t>
            </a:r>
            <a:r>
              <a:rPr i="1" lang="en-GB" sz="1400"/>
              <a:t>Discourse and Discrimination: Rhetorics of Racism and Antisemitism</a:t>
            </a:r>
            <a:r>
              <a:rPr lang="en-GB" sz="1400"/>
              <a:t>. London New York: Routledge. https://‍doi.org/10.4324/9780203993712</a:t>
            </a:r>
            <a:endParaRPr sz="1400">
              <a:solidFill>
                <a:schemeClr val="lt1"/>
              </a:solidFill>
            </a:endParaRPr>
          </a:p>
          <a:p>
            <a:pPr indent="-342900" lvl="0" marL="342900" rtl="0" algn="just">
              <a:lnSpc>
                <a:spcPct val="100000"/>
              </a:lnSpc>
              <a:spcBef>
                <a:spcPts val="0"/>
              </a:spcBef>
              <a:spcAft>
                <a:spcPts val="0"/>
              </a:spcAft>
              <a:buSzPts val="1400"/>
              <a:buChar char="🠶"/>
            </a:pPr>
            <a:r>
              <a:rPr lang="en-GB" sz="1400">
                <a:solidFill>
                  <a:schemeClr val="lt1"/>
                </a:solidFill>
              </a:rPr>
              <a:t>Rubio-Carbonero, G. (2020). Subtle discriminatory political discourse on immigration. Journal of Language and Politics.  </a:t>
            </a:r>
            <a:r>
              <a:rPr lang="en-GB" sz="1400" u="sng">
                <a:solidFill>
                  <a:schemeClr val="lt1"/>
                </a:solidFill>
                <a:hlinkClick r:id="rId3">
                  <a:extLst>
                    <a:ext uri="{A12FA001-AC4F-418D-AE19-62706E023703}">
                      <ahyp:hlinkClr val="tx"/>
                    </a:ext>
                  </a:extLst>
                </a:hlinkClick>
              </a:rPr>
              <a:t>https://doi.org/10.1075/jlp.19069</a:t>
            </a:r>
            <a:r>
              <a:rPr lang="en-GB" sz="1400">
                <a:solidFill>
                  <a:schemeClr val="lt1"/>
                </a:solidFill>
              </a:rPr>
              <a:t>.</a:t>
            </a:r>
            <a:endParaRPr/>
          </a:p>
          <a:p>
            <a:pPr indent="-342900" lvl="0" marL="342900" rtl="0" algn="just">
              <a:lnSpc>
                <a:spcPct val="100000"/>
              </a:lnSpc>
              <a:spcBef>
                <a:spcPts val="0"/>
              </a:spcBef>
              <a:spcAft>
                <a:spcPts val="0"/>
              </a:spcAft>
              <a:buSzPts val="1400"/>
              <a:buChar char="🠶"/>
            </a:pPr>
            <a:r>
              <a:rPr lang="en-GB" sz="1400">
                <a:solidFill>
                  <a:schemeClr val="lt1"/>
                </a:solidFill>
              </a:rPr>
              <a:t>Rubio-Carbonero, G., and R.  Zapata-Barrero. (2017). “Monitoring Discriminatory Political </a:t>
            </a:r>
            <a:r>
              <a:rPr lang="en-GB" sz="1400"/>
              <a:t>Discourse on Immigration: A Pilot Study in Catalonia.” </a:t>
            </a:r>
            <a:r>
              <a:rPr i="1" lang="en-GB" sz="1400"/>
              <a:t>Discourse &amp; Society</a:t>
            </a:r>
            <a:r>
              <a:rPr lang="en-GB" sz="1400"/>
              <a:t> 28, 204–25. </a:t>
            </a:r>
            <a:endParaRPr/>
          </a:p>
          <a:p>
            <a:pPr indent="-342900" lvl="0" marL="342900" rtl="0" algn="just">
              <a:lnSpc>
                <a:spcPct val="100000"/>
              </a:lnSpc>
              <a:spcBef>
                <a:spcPts val="0"/>
              </a:spcBef>
              <a:spcAft>
                <a:spcPts val="0"/>
              </a:spcAft>
              <a:buSzPts val="1400"/>
              <a:buChar char="🠶"/>
            </a:pPr>
            <a:r>
              <a:rPr i="1" lang="en-GB" sz="1400"/>
              <a:t>Rubio Carbonero, G., Van Dijk, T. A. (2015). Marco discursivo. Hacia la construcción de un discurso anti-racista.  In Zapata-Barrero, R., Guidokova, I. (Eds.). Las condiciones de la interculturalidad: gestión local de la diversidad de España. Valencia: Tirant lo Blanc (111-136).</a:t>
            </a:r>
            <a:endParaRPr i="1" sz="1400"/>
          </a:p>
          <a:p>
            <a:pPr indent="-342900" lvl="0" marL="342900" rtl="0" algn="l">
              <a:lnSpc>
                <a:spcPct val="100000"/>
              </a:lnSpc>
              <a:spcBef>
                <a:spcPts val="0"/>
              </a:spcBef>
              <a:spcAft>
                <a:spcPts val="0"/>
              </a:spcAft>
              <a:buSzPts val="1400"/>
              <a:buChar char="🠶"/>
            </a:pPr>
            <a:r>
              <a:rPr lang="en-GB" sz="1400"/>
              <a:t>Triandafyllidou, A. (2013). </a:t>
            </a:r>
            <a:r>
              <a:rPr i="1" lang="en-GB" sz="1400"/>
              <a:t>National Identity and Diversity: Towards Plural Nationalism</a:t>
            </a:r>
            <a:r>
              <a:rPr lang="en-GB" sz="1400"/>
              <a:t>. Edited by Jan Dobbernack and Tariq Modood. </a:t>
            </a:r>
            <a:r>
              <a:rPr i="1" lang="en-GB" sz="1400"/>
              <a:t>Tolerance Intolerance and Respect Hard to Accept</a:t>
            </a:r>
            <a:r>
              <a:rPr lang="en-GB" sz="1400"/>
              <a:t>. London: Palgrave Macmillan. </a:t>
            </a:r>
            <a:endParaRPr/>
          </a:p>
          <a:p>
            <a:pPr indent="-342900" lvl="0" marL="342900" rtl="0" algn="l">
              <a:lnSpc>
                <a:spcPct val="100000"/>
              </a:lnSpc>
              <a:spcBef>
                <a:spcPts val="0"/>
              </a:spcBef>
              <a:spcAft>
                <a:spcPts val="0"/>
              </a:spcAft>
              <a:buSzPts val="1400"/>
              <a:buChar char="🠶"/>
            </a:pPr>
            <a:r>
              <a:rPr lang="en-GB" sz="1400"/>
              <a:t>Van Dijk, T. A. (2003). </a:t>
            </a:r>
            <a:r>
              <a:rPr i="1" lang="en-GB" sz="1400"/>
              <a:t>Racismo y Discurso de las Élites.</a:t>
            </a:r>
            <a:r>
              <a:rPr lang="en-GB" sz="1400"/>
              <a:t> Barcelona: Gedisa.</a:t>
            </a:r>
            <a:endParaRPr/>
          </a:p>
          <a:p>
            <a:pPr indent="-342900" lvl="0" marL="342900" rtl="0" algn="l">
              <a:lnSpc>
                <a:spcPct val="100000"/>
              </a:lnSpc>
              <a:spcBef>
                <a:spcPts val="0"/>
              </a:spcBef>
              <a:spcAft>
                <a:spcPts val="0"/>
              </a:spcAft>
              <a:buSzPts val="1400"/>
              <a:buChar char="🠶"/>
            </a:pPr>
            <a:r>
              <a:rPr i="1" lang="en-GB" sz="1400"/>
              <a:t>Wodak, R., &amp; Van Dijk, T.A</a:t>
            </a:r>
            <a:r>
              <a:rPr lang="en-GB" sz="1400"/>
              <a:t>. (2000). </a:t>
            </a:r>
            <a:r>
              <a:rPr i="1" lang="en-GB" sz="1400"/>
              <a:t>Racism at the Top. Parliamentary Discourses on Ethnic Issues in six European States. Austria: Drava.</a:t>
            </a:r>
            <a:endParaRPr i="1" sz="1400"/>
          </a:p>
          <a:p>
            <a:pPr indent="0" lvl="0" marL="0" rtl="0" algn="l">
              <a:lnSpc>
                <a:spcPct val="100000"/>
              </a:lnSpc>
              <a:spcBef>
                <a:spcPts val="0"/>
              </a:spcBef>
              <a:spcAft>
                <a:spcPts val="0"/>
              </a:spcAft>
              <a:buSzPts val="1200"/>
              <a:buNone/>
            </a:pPr>
            <a:r>
              <a:t/>
            </a:r>
            <a:endParaRPr sz="1200"/>
          </a:p>
          <a:p>
            <a:pPr indent="-314325" lvl="0" marL="342900" rtl="0" algn="l">
              <a:lnSpc>
                <a:spcPct val="80000"/>
              </a:lnSpc>
              <a:spcBef>
                <a:spcPts val="1000"/>
              </a:spcBef>
              <a:spcAft>
                <a:spcPts val="0"/>
              </a:spcAft>
              <a:buSzPts val="450"/>
              <a:buNone/>
            </a:pPr>
            <a:r>
              <a:t/>
            </a:r>
            <a:endParaRPr i="1" sz="450"/>
          </a:p>
        </p:txBody>
      </p:sp>
      <p:sp>
        <p:nvSpPr>
          <p:cNvPr id="329" name="Google Shape;329;p14"/>
          <p:cNvSpPr/>
          <p:nvPr/>
        </p:nvSpPr>
        <p:spPr>
          <a:xfrm>
            <a:off x="0" y="-184666"/>
            <a:ext cx="184731" cy="369332"/>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71000">
              <a:schemeClr val="accent3"/>
            </a:gs>
            <a:gs pos="100000">
              <a:schemeClr val="accent3"/>
            </a:gs>
          </a:gsLst>
          <a:lin ang="2700000" scaled="0"/>
        </a:gradFill>
      </p:bgPr>
    </p:bg>
    <p:spTree>
      <p:nvGrpSpPr>
        <p:cNvPr id="334" name="Shape 334"/>
        <p:cNvGrpSpPr/>
        <p:nvPr/>
      </p:nvGrpSpPr>
      <p:grpSpPr>
        <a:xfrm>
          <a:off x="0" y="0"/>
          <a:ext cx="0" cy="0"/>
          <a:chOff x="0" y="0"/>
          <a:chExt cx="0" cy="0"/>
        </a:xfrm>
      </p:grpSpPr>
      <p:sp>
        <p:nvSpPr>
          <p:cNvPr id="335" name="Google Shape;335;p15"/>
          <p:cNvSpPr/>
          <p:nvPr/>
        </p:nvSpPr>
        <p:spPr>
          <a:xfrm>
            <a:off x="0" y="-786"/>
            <a:ext cx="12192000" cy="6854038"/>
          </a:xfrm>
          <a:prstGeom prst="rect">
            <a:avLst/>
          </a:prstGeom>
          <a:gradFill>
            <a:gsLst>
              <a:gs pos="0">
                <a:schemeClr val="accent1"/>
              </a:gs>
              <a:gs pos="71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puntos claros" id="336" name="Google Shape;336;p15"/>
          <p:cNvPicPr preferRelativeResize="0"/>
          <p:nvPr/>
        </p:nvPicPr>
        <p:blipFill rotWithShape="1">
          <a:blip r:embed="rId3">
            <a:alphaModFix amt="40000"/>
          </a:blip>
          <a:srcRect b="0" l="0" r="0" t="0"/>
          <a:stretch/>
        </p:blipFill>
        <p:spPr>
          <a:xfrm>
            <a:off x="0" y="5"/>
            <a:ext cx="12192000" cy="6857990"/>
          </a:xfrm>
          <a:prstGeom prst="rect">
            <a:avLst/>
          </a:prstGeom>
          <a:noFill/>
          <a:ln>
            <a:noFill/>
          </a:ln>
        </p:spPr>
      </p:pic>
      <p:sp>
        <p:nvSpPr>
          <p:cNvPr id="337" name="Google Shape;337;p15"/>
          <p:cNvSpPr txBox="1"/>
          <p:nvPr>
            <p:ph type="ctrTitle"/>
          </p:nvPr>
        </p:nvSpPr>
        <p:spPr>
          <a:xfrm>
            <a:off x="1514765" y="2514600"/>
            <a:ext cx="9989848" cy="226278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EFEFE"/>
              </a:buClr>
              <a:buSzPts val="5400"/>
              <a:buFont typeface="Century Gothic"/>
              <a:buNone/>
            </a:pPr>
            <a:r>
              <a:rPr lang="en-GB"/>
              <a:t>Thank you for your attention</a:t>
            </a:r>
            <a:endParaRPr/>
          </a:p>
        </p:txBody>
      </p:sp>
      <p:sp>
        <p:nvSpPr>
          <p:cNvPr id="338" name="Google Shape;338;p15"/>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rPr lang="en-GB"/>
              <a:t>Gema.rubio@uab.cat</a:t>
            </a:r>
            <a:endParaRPr/>
          </a:p>
        </p:txBody>
      </p:sp>
      <p:grpSp>
        <p:nvGrpSpPr>
          <p:cNvPr id="339" name="Google Shape;339;p15"/>
          <p:cNvGrpSpPr/>
          <p:nvPr/>
        </p:nvGrpSpPr>
        <p:grpSpPr>
          <a:xfrm>
            <a:off x="9" y="228600"/>
            <a:ext cx="2851523" cy="6638625"/>
            <a:chOff x="2487613" y="285750"/>
            <a:chExt cx="2428875" cy="5654676"/>
          </a:xfrm>
        </p:grpSpPr>
        <p:sp>
          <p:nvSpPr>
            <p:cNvPr id="340" name="Google Shape;340;p15"/>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5"/>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5"/>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5"/>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5"/>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AF1CA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5"/>
          <p:cNvGrpSpPr/>
          <p:nvPr/>
        </p:nvGrpSpPr>
        <p:grpSpPr>
          <a:xfrm>
            <a:off x="27225" y="-30"/>
            <a:ext cx="2356675" cy="6853284"/>
            <a:chOff x="6627813" y="195452"/>
            <a:chExt cx="1952625" cy="5678299"/>
          </a:xfrm>
        </p:grpSpPr>
        <p:sp>
          <p:nvSpPr>
            <p:cNvPr id="353" name="Google Shape;353;p15"/>
            <p:cNvSpPr/>
            <p:nvPr/>
          </p:nvSpPr>
          <p:spPr>
            <a:xfrm>
              <a:off x="6627813" y="195452"/>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5"/>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5"/>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15"/>
          <p:cNvSpPr/>
          <p:nvPr/>
        </p:nvSpPr>
        <p:spPr>
          <a:xfrm>
            <a:off x="0" y="0"/>
            <a:ext cx="18288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5" name="Shape 205"/>
        <p:cNvGrpSpPr/>
        <p:nvPr/>
      </p:nvGrpSpPr>
      <p:grpSpPr>
        <a:xfrm>
          <a:off x="0" y="0"/>
          <a:ext cx="0" cy="0"/>
          <a:chOff x="0" y="0"/>
          <a:chExt cx="0" cy="0"/>
        </a:xfrm>
      </p:grpSpPr>
      <p:sp>
        <p:nvSpPr>
          <p:cNvPr id="206" name="Google Shape;206;p2"/>
          <p:cNvSpPr txBox="1"/>
          <p:nvPr>
            <p:ph type="title"/>
          </p:nvPr>
        </p:nvSpPr>
        <p:spPr>
          <a:xfrm>
            <a:off x="2823834" y="190001"/>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EFEFE"/>
              </a:buClr>
              <a:buSzPts val="3600"/>
              <a:buFont typeface="Century Gothic"/>
              <a:buNone/>
            </a:pPr>
            <a:r>
              <a:rPr lang="en-GB"/>
              <a:t>Main points of the talk</a:t>
            </a:r>
            <a:endParaRPr/>
          </a:p>
        </p:txBody>
      </p:sp>
      <p:grpSp>
        <p:nvGrpSpPr>
          <p:cNvPr id="207" name="Google Shape;207;p2"/>
          <p:cNvGrpSpPr/>
          <p:nvPr/>
        </p:nvGrpSpPr>
        <p:grpSpPr>
          <a:xfrm>
            <a:off x="1560946" y="1009585"/>
            <a:ext cx="6846596" cy="5655591"/>
            <a:chOff x="0" y="2822"/>
            <a:chExt cx="6846596" cy="5655591"/>
          </a:xfrm>
        </p:grpSpPr>
        <p:cxnSp>
          <p:nvCxnSpPr>
            <p:cNvPr id="208" name="Google Shape;208;p2"/>
            <p:cNvCxnSpPr/>
            <p:nvPr/>
          </p:nvCxnSpPr>
          <p:spPr>
            <a:xfrm>
              <a:off x="0" y="2822"/>
              <a:ext cx="6846596" cy="0"/>
            </a:xfrm>
            <a:prstGeom prst="straightConnector1">
              <a:avLst/>
            </a:prstGeom>
            <a:solidFill>
              <a:srgbClr val="F22A8A"/>
            </a:solidFill>
            <a:ln cap="rnd" cmpd="sng" w="9525">
              <a:solidFill>
                <a:srgbClr val="F22A8A"/>
              </a:solidFill>
              <a:prstDash val="solid"/>
              <a:round/>
              <a:headEnd len="sm" w="sm" type="none"/>
              <a:tailEnd len="sm" w="sm" type="none"/>
            </a:ln>
          </p:spPr>
        </p:cxnSp>
        <p:sp>
          <p:nvSpPr>
            <p:cNvPr id="209" name="Google Shape;209;p2"/>
            <p:cNvSpPr/>
            <p:nvPr/>
          </p:nvSpPr>
          <p:spPr>
            <a:xfrm>
              <a:off x="0" y="2822"/>
              <a:ext cx="6846596" cy="156805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txBox="1"/>
            <p:nvPr/>
          </p:nvSpPr>
          <p:spPr>
            <a:xfrm>
              <a:off x="0" y="2822"/>
              <a:ext cx="6846596" cy="156805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entury Gothic"/>
                <a:buNone/>
              </a:pPr>
              <a:r>
                <a:rPr b="0" i="0" lang="en-GB" sz="2800" u="none" cap="none" strike="noStrike">
                  <a:solidFill>
                    <a:schemeClr val="lt1"/>
                  </a:solidFill>
                  <a:latin typeface="Century Gothic"/>
                  <a:ea typeface="Century Gothic"/>
                  <a:cs typeface="Century Gothic"/>
                  <a:sym typeface="Century Gothic"/>
                </a:rPr>
                <a:t>Communicative practices that promote integration </a:t>
              </a:r>
              <a:endParaRPr/>
            </a:p>
            <a:p>
              <a:pPr indent="0" lvl="0" marL="0" marR="0" rtl="0" algn="l">
                <a:lnSpc>
                  <a:spcPct val="90000"/>
                </a:lnSpc>
                <a:spcBef>
                  <a:spcPts val="980"/>
                </a:spcBef>
                <a:spcAft>
                  <a:spcPts val="0"/>
                </a:spcAft>
                <a:buClr>
                  <a:schemeClr val="lt1"/>
                </a:buClr>
                <a:buSzPts val="2800"/>
                <a:buFont typeface="Century Gothic"/>
                <a:buNone/>
              </a:pPr>
              <a:r>
                <a:t/>
              </a:r>
              <a:endParaRPr b="0" i="0" sz="2800" u="none" cap="none" strike="noStrike">
                <a:solidFill>
                  <a:schemeClr val="lt1"/>
                </a:solidFill>
                <a:latin typeface="Century Gothic"/>
                <a:ea typeface="Century Gothic"/>
                <a:cs typeface="Century Gothic"/>
                <a:sym typeface="Century Gothic"/>
              </a:endParaRPr>
            </a:p>
          </p:txBody>
        </p:sp>
        <p:cxnSp>
          <p:nvCxnSpPr>
            <p:cNvPr id="211" name="Google Shape;211;p2"/>
            <p:cNvCxnSpPr/>
            <p:nvPr/>
          </p:nvCxnSpPr>
          <p:spPr>
            <a:xfrm>
              <a:off x="0" y="1570875"/>
              <a:ext cx="6846596" cy="0"/>
            </a:xfrm>
            <a:prstGeom prst="straightConnector1">
              <a:avLst/>
            </a:prstGeom>
            <a:solidFill>
              <a:srgbClr val="862EEC"/>
            </a:solidFill>
            <a:ln cap="rnd" cmpd="sng" w="9525">
              <a:solidFill>
                <a:srgbClr val="862EEC"/>
              </a:solidFill>
              <a:prstDash val="solid"/>
              <a:round/>
              <a:headEnd len="sm" w="sm" type="none"/>
              <a:tailEnd len="sm" w="sm" type="none"/>
            </a:ln>
          </p:spPr>
        </p:cxnSp>
        <p:sp>
          <p:nvSpPr>
            <p:cNvPr id="212" name="Google Shape;212;p2"/>
            <p:cNvSpPr/>
            <p:nvPr/>
          </p:nvSpPr>
          <p:spPr>
            <a:xfrm>
              <a:off x="0" y="1570875"/>
              <a:ext cx="6846596" cy="19866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txBox="1"/>
            <p:nvPr/>
          </p:nvSpPr>
          <p:spPr>
            <a:xfrm>
              <a:off x="0" y="1570875"/>
              <a:ext cx="6846596" cy="198668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entury Gothic"/>
                <a:buNone/>
              </a:pPr>
              <a:r>
                <a:rPr b="0" i="0" lang="en-GB" sz="2800" u="none" cap="none" strike="noStrike">
                  <a:solidFill>
                    <a:schemeClr val="lt1"/>
                  </a:solidFill>
                  <a:latin typeface="Century Gothic"/>
                  <a:ea typeface="Century Gothic"/>
                  <a:cs typeface="Century Gothic"/>
                  <a:sym typeface="Century Gothic"/>
                </a:rPr>
                <a:t>Communicative practices that hinder integration</a:t>
              </a:r>
              <a:endParaRPr/>
            </a:p>
            <a:p>
              <a:pPr indent="0" lvl="0" marL="0" marR="0" rtl="0" algn="l">
                <a:lnSpc>
                  <a:spcPct val="90000"/>
                </a:lnSpc>
                <a:spcBef>
                  <a:spcPts val="980"/>
                </a:spcBef>
                <a:spcAft>
                  <a:spcPts val="0"/>
                </a:spcAft>
                <a:buClr>
                  <a:schemeClr val="lt1"/>
                </a:buClr>
                <a:buSzPts val="2800"/>
                <a:buFont typeface="Century Gothic"/>
                <a:buNone/>
              </a:pPr>
              <a:r>
                <a:t/>
              </a:r>
              <a:endParaRPr b="0" i="0" sz="2800" u="none" cap="none" strike="noStrike">
                <a:solidFill>
                  <a:schemeClr val="lt1"/>
                </a:solidFill>
                <a:latin typeface="Century Gothic"/>
                <a:ea typeface="Century Gothic"/>
                <a:cs typeface="Century Gothic"/>
                <a:sym typeface="Century Gothic"/>
              </a:endParaRPr>
            </a:p>
          </p:txBody>
        </p:sp>
        <p:cxnSp>
          <p:nvCxnSpPr>
            <p:cNvPr id="214" name="Google Shape;214;p2"/>
            <p:cNvCxnSpPr/>
            <p:nvPr/>
          </p:nvCxnSpPr>
          <p:spPr>
            <a:xfrm>
              <a:off x="0" y="3557564"/>
              <a:ext cx="6846596" cy="0"/>
            </a:xfrm>
            <a:prstGeom prst="straightConnector1">
              <a:avLst/>
            </a:prstGeom>
            <a:solidFill>
              <a:srgbClr val="329EE6"/>
            </a:solidFill>
            <a:ln cap="rnd" cmpd="sng" w="9525">
              <a:solidFill>
                <a:srgbClr val="329EE6"/>
              </a:solidFill>
              <a:prstDash val="solid"/>
              <a:round/>
              <a:headEnd len="sm" w="sm" type="none"/>
              <a:tailEnd len="sm" w="sm" type="none"/>
            </a:ln>
          </p:spPr>
        </p:cxnSp>
        <p:sp>
          <p:nvSpPr>
            <p:cNvPr id="215" name="Google Shape;215;p2"/>
            <p:cNvSpPr/>
            <p:nvPr/>
          </p:nvSpPr>
          <p:spPr>
            <a:xfrm>
              <a:off x="0" y="3557564"/>
              <a:ext cx="6846596" cy="2100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txBox="1"/>
            <p:nvPr/>
          </p:nvSpPr>
          <p:spPr>
            <a:xfrm>
              <a:off x="0" y="3557564"/>
              <a:ext cx="6846596" cy="2100849"/>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entury Gothic"/>
                <a:buNone/>
              </a:pPr>
              <a:r>
                <a:rPr b="0" i="0" lang="en-GB" sz="2800" u="none" cap="none" strike="noStrike">
                  <a:solidFill>
                    <a:schemeClr val="lt1"/>
                  </a:solidFill>
                  <a:latin typeface="Century Gothic"/>
                  <a:ea typeface="Century Gothic"/>
                  <a:cs typeface="Century Gothic"/>
                  <a:sym typeface="Century Gothic"/>
                </a:rPr>
                <a:t>Do, detect and condemn </a:t>
              </a:r>
              <a:endParaRPr/>
            </a:p>
          </p:txBody>
        </p:sp>
      </p:grpSp>
      <p:pic>
        <p:nvPicPr>
          <p:cNvPr descr="Integration Migration Refugee - Free image on Pixabay" id="217" name="Google Shape;217;p2"/>
          <p:cNvPicPr preferRelativeResize="0"/>
          <p:nvPr/>
        </p:nvPicPr>
        <p:blipFill rotWithShape="1">
          <a:blip r:embed="rId3">
            <a:alphaModFix/>
          </a:blip>
          <a:srcRect b="0" l="0" r="0" t="0"/>
          <a:stretch/>
        </p:blipFill>
        <p:spPr>
          <a:xfrm>
            <a:off x="8523930" y="830446"/>
            <a:ext cx="3668069" cy="1774209"/>
          </a:xfrm>
          <a:prstGeom prst="rect">
            <a:avLst/>
          </a:prstGeom>
          <a:noFill/>
          <a:ln>
            <a:noFill/>
          </a:ln>
        </p:spPr>
      </p:pic>
      <p:pic>
        <p:nvPicPr>
          <p:cNvPr descr="Stopping the Pain of Social Exclusion (full blog article) | News &amp; Events  Extra Information | News &amp; Events Wellesley Centers for Women" id="218" name="Google Shape;218;p2"/>
          <p:cNvPicPr preferRelativeResize="0"/>
          <p:nvPr/>
        </p:nvPicPr>
        <p:blipFill rotWithShape="1">
          <a:blip r:embed="rId4">
            <a:alphaModFix/>
          </a:blip>
          <a:srcRect b="0" l="0" r="0" t="0"/>
          <a:stretch/>
        </p:blipFill>
        <p:spPr>
          <a:xfrm>
            <a:off x="8523931" y="2604656"/>
            <a:ext cx="3668069" cy="1985818"/>
          </a:xfrm>
          <a:prstGeom prst="rect">
            <a:avLst/>
          </a:prstGeom>
          <a:noFill/>
          <a:ln>
            <a:noFill/>
          </a:ln>
        </p:spPr>
      </p:pic>
      <p:pic>
        <p:nvPicPr>
          <p:cNvPr descr="Racial Harassment or Race Discrimination at Work - What should you do? -  LincsLaw Employment Law Solicitors" id="219" name="Google Shape;219;p2"/>
          <p:cNvPicPr preferRelativeResize="0"/>
          <p:nvPr/>
        </p:nvPicPr>
        <p:blipFill rotWithShape="1">
          <a:blip r:embed="rId5">
            <a:alphaModFix/>
          </a:blip>
          <a:srcRect b="0" l="0" r="0" t="0"/>
          <a:stretch/>
        </p:blipFill>
        <p:spPr>
          <a:xfrm>
            <a:off x="8523931" y="4590474"/>
            <a:ext cx="3668068" cy="226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
          <p:cNvSpPr txBox="1"/>
          <p:nvPr>
            <p:ph type="title"/>
          </p:nvPr>
        </p:nvSpPr>
        <p:spPr>
          <a:xfrm>
            <a:off x="1627822" y="291601"/>
            <a:ext cx="9710536" cy="89065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Introduction- General assumptions</a:t>
            </a:r>
            <a:endParaRPr/>
          </a:p>
        </p:txBody>
      </p:sp>
      <p:sp>
        <p:nvSpPr>
          <p:cNvPr id="225" name="Google Shape;225;p3"/>
          <p:cNvSpPr txBox="1"/>
          <p:nvPr>
            <p:ph idx="1" type="body"/>
          </p:nvPr>
        </p:nvSpPr>
        <p:spPr>
          <a:xfrm>
            <a:off x="1203767" y="1302327"/>
            <a:ext cx="10738851" cy="515389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GB"/>
              <a:t>Public discourse plays a key role as a creator of opinions and attitudes in society towards particular realities.</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So, how our public communicators (media, politicians) represent diversity will have an impact on how society understands and interprets and assesses diversity.</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Public discourse can shape opinions and attitudes about migrants.</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Public discourse does not only influence at the cognitive level, since attitudes and opinions shape at the micro level the interaction between autochthonous and migrants.</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This is why those that have the power to produce and distribute public discourse have a great social responsibility on the way they construct diversity through discourse.</a:t>
            </a:r>
            <a:endParaRPr/>
          </a:p>
          <a:p>
            <a:pPr indent="-228600" lvl="0" marL="342900" rtl="0" algn="l">
              <a:spcBef>
                <a:spcPts val="100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
          <p:cNvSpPr txBox="1"/>
          <p:nvPr>
            <p:ph type="title"/>
          </p:nvPr>
        </p:nvSpPr>
        <p:spPr>
          <a:xfrm>
            <a:off x="1640156" y="554837"/>
            <a:ext cx="8911687" cy="1075381"/>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Goals</a:t>
            </a:r>
            <a:endParaRPr/>
          </a:p>
        </p:txBody>
      </p:sp>
      <p:sp>
        <p:nvSpPr>
          <p:cNvPr id="231" name="Google Shape;231;p4"/>
          <p:cNvSpPr txBox="1"/>
          <p:nvPr>
            <p:ph idx="1" type="body"/>
          </p:nvPr>
        </p:nvSpPr>
        <p:spPr>
          <a:xfrm>
            <a:off x="1353126" y="1311563"/>
            <a:ext cx="10552547" cy="5227782"/>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None/>
            </a:pPr>
            <a:r>
              <a:t/>
            </a:r>
            <a:endParaRPr/>
          </a:p>
          <a:p>
            <a:pPr indent="0" lvl="0" marL="0" rtl="0" algn="l">
              <a:spcBef>
                <a:spcPts val="1000"/>
              </a:spcBef>
              <a:spcAft>
                <a:spcPts val="0"/>
              </a:spcAft>
              <a:buSzPts val="1800"/>
              <a:buNone/>
            </a:pPr>
            <a:r>
              <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2000"/>
              <a:buChar char="🠶"/>
            </a:pPr>
            <a:r>
              <a:rPr lang="en-GB" sz="2000"/>
              <a:t>To offer a framework of general recommendations of the characteristics public discourse should have in order to promote integration</a:t>
            </a:r>
            <a:endParaRPr/>
          </a:p>
          <a:p>
            <a:pPr indent="0" lvl="0" marL="0" rtl="0" algn="l">
              <a:spcBef>
                <a:spcPts val="1000"/>
              </a:spcBef>
              <a:spcAft>
                <a:spcPts val="0"/>
              </a:spcAft>
              <a:buSzPts val="2000"/>
              <a:buNone/>
            </a:pPr>
            <a:r>
              <a:t/>
            </a:r>
            <a:endParaRPr sz="2000"/>
          </a:p>
          <a:p>
            <a:pPr indent="-342900" lvl="0" marL="342900" rtl="0" algn="l">
              <a:spcBef>
                <a:spcPts val="1000"/>
              </a:spcBef>
              <a:spcAft>
                <a:spcPts val="0"/>
              </a:spcAft>
              <a:buSzPts val="2000"/>
              <a:buChar char="🠶"/>
            </a:pPr>
            <a:r>
              <a:rPr lang="en-GB" sz="2000"/>
              <a:t>To reflect on some subtle discriminatory discursive practices  common in public discourse that hinder integration</a:t>
            </a:r>
            <a:endParaRPr/>
          </a:p>
          <a:p>
            <a:pPr indent="0" lvl="0" marL="0" rtl="0" algn="l">
              <a:spcBef>
                <a:spcPts val="1000"/>
              </a:spcBef>
              <a:spcAft>
                <a:spcPts val="0"/>
              </a:spcAft>
              <a:buSzPts val="2000"/>
              <a:buNone/>
            </a:pPr>
            <a:r>
              <a:t/>
            </a:r>
            <a:endParaRPr sz="2000"/>
          </a:p>
          <a:p>
            <a:pPr indent="-342900" lvl="0" marL="342900" rtl="0" algn="l">
              <a:spcBef>
                <a:spcPts val="1000"/>
              </a:spcBef>
              <a:spcAft>
                <a:spcPts val="0"/>
              </a:spcAft>
              <a:buSzPts val="2000"/>
              <a:buChar char="🠶"/>
            </a:pPr>
            <a:r>
              <a:rPr lang="en-GB" sz="2000"/>
              <a:t>To offer the tools to enable the detection of subtle discriminatory discursive practices and encourage a condemning stance towards them.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txBox="1"/>
          <p:nvPr>
            <p:ph type="title"/>
          </p:nvPr>
        </p:nvSpPr>
        <p:spPr>
          <a:xfrm>
            <a:off x="1640156" y="125346"/>
            <a:ext cx="8911687" cy="108461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240"/>
              <a:buFont typeface="Century Gothic"/>
              <a:buNone/>
            </a:pPr>
            <a:r>
              <a:rPr lang="en-GB" sz="3240"/>
              <a:t>The interdisciplinary foundations of the framework</a:t>
            </a:r>
            <a:endParaRPr/>
          </a:p>
        </p:txBody>
      </p:sp>
      <p:sp>
        <p:nvSpPr>
          <p:cNvPr id="237" name="Google Shape;237;p5"/>
          <p:cNvSpPr txBox="1"/>
          <p:nvPr>
            <p:ph idx="1" type="body"/>
          </p:nvPr>
        </p:nvSpPr>
        <p:spPr>
          <a:xfrm>
            <a:off x="988291" y="1209965"/>
            <a:ext cx="11037454" cy="533861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GB"/>
              <a:t>The good practices: Council of Europe (The intercultural city Step by Step, 2019)🡪 how discourse should be like in order to promote those values that can ease the path for integration (Rubio-Carbonero and Van Dijk, 2015)</a:t>
            </a:r>
            <a:endParaRPr/>
          </a:p>
          <a:p>
            <a:pPr indent="0" lvl="0" marL="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lang="en-GB"/>
              <a:t>The reflection on the (subtle) discriminatory discursive construction is based on my own research (Rubio-Carbonero, 2020) that is inspired by the studies of the conceptualization of racism and discrimination in three different disciplines:</a:t>
            </a:r>
            <a:endParaRPr/>
          </a:p>
          <a:p>
            <a:pPr indent="0" lvl="0" marL="0" rtl="0" algn="l">
              <a:spcBef>
                <a:spcPts val="1000"/>
              </a:spcBef>
              <a:spcAft>
                <a:spcPts val="0"/>
              </a:spcAft>
              <a:buSzPts val="1800"/>
              <a:buNone/>
            </a:pPr>
            <a:r>
              <a:t/>
            </a:r>
            <a:endParaRPr/>
          </a:p>
          <a:p>
            <a:pPr indent="-285750" lvl="1" marL="742950" rtl="0" algn="l">
              <a:spcBef>
                <a:spcPts val="1000"/>
              </a:spcBef>
              <a:spcAft>
                <a:spcPts val="0"/>
              </a:spcAft>
              <a:buSzPts val="1800"/>
              <a:buChar char="🠶"/>
            </a:pPr>
            <a:r>
              <a:rPr lang="en-GB" sz="1800"/>
              <a:t>Political sociology (Triandafyllidou, 2013; Fekete, 2009; Fenton, 2010; Bauman 2004)</a:t>
            </a:r>
            <a:endParaRPr/>
          </a:p>
          <a:p>
            <a:pPr indent="0" lvl="1" marL="457200" rtl="0" algn="l">
              <a:spcBef>
                <a:spcPts val="1000"/>
              </a:spcBef>
              <a:spcAft>
                <a:spcPts val="0"/>
              </a:spcAft>
              <a:buSzPts val="1800"/>
              <a:buNone/>
            </a:pPr>
            <a:r>
              <a:t/>
            </a:r>
            <a:endParaRPr sz="1800"/>
          </a:p>
          <a:p>
            <a:pPr indent="-285750" lvl="1" marL="742950" rtl="0" algn="l">
              <a:spcBef>
                <a:spcPts val="1000"/>
              </a:spcBef>
              <a:spcAft>
                <a:spcPts val="0"/>
              </a:spcAft>
              <a:buSzPts val="1800"/>
              <a:buChar char="🠶"/>
            </a:pPr>
            <a:r>
              <a:rPr lang="en-GB" sz="1800"/>
              <a:t>Social psychology (Allport, 1977; Pettigrew and Meertens, 1995; Esses et al. 2001, 2008; Moscovici, 2001; Goffman,1974; Feldman, 2007)</a:t>
            </a:r>
            <a:endParaRPr/>
          </a:p>
          <a:p>
            <a:pPr indent="0" lvl="1" marL="457200" rtl="0" algn="l">
              <a:spcBef>
                <a:spcPts val="1000"/>
              </a:spcBef>
              <a:spcAft>
                <a:spcPts val="0"/>
              </a:spcAft>
              <a:buSzPts val="1800"/>
              <a:buNone/>
            </a:pPr>
            <a:r>
              <a:t/>
            </a:r>
            <a:endParaRPr sz="1800"/>
          </a:p>
          <a:p>
            <a:pPr indent="-285750" lvl="1" marL="742950" rtl="0" algn="l">
              <a:spcBef>
                <a:spcPts val="1000"/>
              </a:spcBef>
              <a:spcAft>
                <a:spcPts val="0"/>
              </a:spcAft>
              <a:buSzPts val="1800"/>
              <a:buChar char="🠶"/>
            </a:pPr>
            <a:r>
              <a:rPr lang="en-GB" sz="1800"/>
              <a:t>Critical Discourse Studies (Reisigl and Wodak 2009; Rubio-Carbonero and Zapata Barrero, 2017;Van Dijk, 2003; Wodak and Van Dijk, 2000)</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6"/>
          <p:cNvSpPr txBox="1"/>
          <p:nvPr>
            <p:ph type="title"/>
          </p:nvPr>
        </p:nvSpPr>
        <p:spPr>
          <a:xfrm>
            <a:off x="1553656" y="144069"/>
            <a:ext cx="9832830" cy="103843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2800"/>
              <a:buFont typeface="Century Gothic"/>
              <a:buNone/>
            </a:pPr>
            <a:r>
              <a:rPr lang="en-GB" sz="2800"/>
              <a:t>A general framework based on values to promote integration through public discourse 1/2</a:t>
            </a:r>
            <a:endParaRPr/>
          </a:p>
        </p:txBody>
      </p:sp>
      <p:sp>
        <p:nvSpPr>
          <p:cNvPr id="243" name="Google Shape;243;p6"/>
          <p:cNvSpPr txBox="1"/>
          <p:nvPr>
            <p:ph idx="1" type="body"/>
          </p:nvPr>
        </p:nvSpPr>
        <p:spPr>
          <a:xfrm>
            <a:off x="646545" y="1206749"/>
            <a:ext cx="11277599" cy="545266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
        <p:nvSpPr>
          <p:cNvPr id="244" name="Google Shape;244;p6"/>
          <p:cNvSpPr/>
          <p:nvPr/>
        </p:nvSpPr>
        <p:spPr>
          <a:xfrm>
            <a:off x="2049301" y="1463950"/>
            <a:ext cx="2807855" cy="921600"/>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Cohesion</a:t>
            </a:r>
            <a:endParaRPr b="0" i="0" sz="1800" u="none" cap="none" strike="noStrike">
              <a:solidFill>
                <a:schemeClr val="lt1"/>
              </a:solidFill>
              <a:latin typeface="Century Gothic"/>
              <a:ea typeface="Century Gothic"/>
              <a:cs typeface="Century Gothic"/>
              <a:sym typeface="Century Gothic"/>
            </a:endParaRPr>
          </a:p>
        </p:txBody>
      </p:sp>
      <p:sp>
        <p:nvSpPr>
          <p:cNvPr id="245" name="Google Shape;245;p6"/>
          <p:cNvSpPr/>
          <p:nvPr/>
        </p:nvSpPr>
        <p:spPr>
          <a:xfrm>
            <a:off x="6904185" y="1435104"/>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Addressed to the whole population</a:t>
            </a:r>
            <a:endParaRPr/>
          </a:p>
        </p:txBody>
      </p:sp>
      <p:sp>
        <p:nvSpPr>
          <p:cNvPr id="246" name="Google Shape;246;p6"/>
          <p:cNvSpPr/>
          <p:nvPr/>
        </p:nvSpPr>
        <p:spPr>
          <a:xfrm>
            <a:off x="2049300" y="2482978"/>
            <a:ext cx="2807855" cy="922735"/>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Equality</a:t>
            </a:r>
            <a:endParaRPr b="0" i="0" sz="1800" u="none" cap="none" strike="noStrike">
              <a:solidFill>
                <a:schemeClr val="lt1"/>
              </a:solidFill>
              <a:latin typeface="Century Gothic"/>
              <a:ea typeface="Century Gothic"/>
              <a:cs typeface="Century Gothic"/>
              <a:sym typeface="Century Gothic"/>
            </a:endParaRPr>
          </a:p>
        </p:txBody>
      </p:sp>
      <p:sp>
        <p:nvSpPr>
          <p:cNvPr id="247" name="Google Shape;247;p6"/>
          <p:cNvSpPr/>
          <p:nvPr/>
        </p:nvSpPr>
        <p:spPr>
          <a:xfrm>
            <a:off x="2049301" y="3549018"/>
            <a:ext cx="2807855" cy="922735"/>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Tolerance</a:t>
            </a:r>
            <a:endParaRPr b="0" i="0" sz="1800" u="none" cap="none" strike="noStrike">
              <a:solidFill>
                <a:schemeClr val="lt1"/>
              </a:solidFill>
              <a:latin typeface="Century Gothic"/>
              <a:ea typeface="Century Gothic"/>
              <a:cs typeface="Century Gothic"/>
              <a:sym typeface="Century Gothic"/>
            </a:endParaRPr>
          </a:p>
        </p:txBody>
      </p:sp>
      <p:sp>
        <p:nvSpPr>
          <p:cNvPr id="248" name="Google Shape;248;p6"/>
          <p:cNvSpPr/>
          <p:nvPr/>
        </p:nvSpPr>
        <p:spPr>
          <a:xfrm>
            <a:off x="2049299" y="4617328"/>
            <a:ext cx="2807855" cy="922735"/>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Diversity</a:t>
            </a:r>
            <a:endParaRPr b="0" i="0" sz="1800" u="none" cap="none" strike="noStrike">
              <a:solidFill>
                <a:schemeClr val="lt1"/>
              </a:solidFill>
              <a:latin typeface="Century Gothic"/>
              <a:ea typeface="Century Gothic"/>
              <a:cs typeface="Century Gothic"/>
              <a:sym typeface="Century Gothic"/>
            </a:endParaRPr>
          </a:p>
        </p:txBody>
      </p:sp>
      <p:sp>
        <p:nvSpPr>
          <p:cNvPr id="249" name="Google Shape;249;p6"/>
          <p:cNvSpPr/>
          <p:nvPr/>
        </p:nvSpPr>
        <p:spPr>
          <a:xfrm>
            <a:off x="2049301" y="5661890"/>
            <a:ext cx="2807855" cy="921600"/>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Multiculturality</a:t>
            </a:r>
            <a:endParaRPr b="0" i="0" sz="1800" u="none" cap="none" strike="noStrike">
              <a:solidFill>
                <a:schemeClr val="lt1"/>
              </a:solidFill>
              <a:latin typeface="Century Gothic"/>
              <a:ea typeface="Century Gothic"/>
              <a:cs typeface="Century Gothic"/>
              <a:sym typeface="Century Gothic"/>
            </a:endParaRPr>
          </a:p>
        </p:txBody>
      </p:sp>
      <p:sp>
        <p:nvSpPr>
          <p:cNvPr id="250" name="Google Shape;250;p6"/>
          <p:cNvSpPr/>
          <p:nvPr/>
        </p:nvSpPr>
        <p:spPr>
          <a:xfrm>
            <a:off x="6904185" y="2482978"/>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Focused on those characteristics that make people unite</a:t>
            </a:r>
            <a:endParaRPr/>
          </a:p>
        </p:txBody>
      </p:sp>
      <p:sp>
        <p:nvSpPr>
          <p:cNvPr id="251" name="Google Shape;251;p6"/>
          <p:cNvSpPr/>
          <p:nvPr/>
        </p:nvSpPr>
        <p:spPr>
          <a:xfrm>
            <a:off x="6904185" y="3550153"/>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700" u="none" cap="none" strike="noStrike">
                <a:solidFill>
                  <a:schemeClr val="lt1"/>
                </a:solidFill>
                <a:latin typeface="Century Gothic"/>
                <a:ea typeface="Century Gothic"/>
                <a:cs typeface="Century Gothic"/>
                <a:sym typeface="Century Gothic"/>
              </a:rPr>
              <a:t>Encourage tolerance and respect towards everyone and promote the idea of pluricultural citizenry</a:t>
            </a:r>
            <a:endParaRPr/>
          </a:p>
        </p:txBody>
      </p:sp>
      <p:sp>
        <p:nvSpPr>
          <p:cNvPr id="252" name="Google Shape;252;p6"/>
          <p:cNvSpPr/>
          <p:nvPr/>
        </p:nvSpPr>
        <p:spPr>
          <a:xfrm>
            <a:off x="6904185" y="4617328"/>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Represent diversity as heterogeneous, dynamic and plural</a:t>
            </a:r>
            <a:endParaRPr/>
          </a:p>
        </p:txBody>
      </p:sp>
      <p:sp>
        <p:nvSpPr>
          <p:cNvPr id="253" name="Google Shape;253;p6"/>
          <p:cNvSpPr/>
          <p:nvPr/>
        </p:nvSpPr>
        <p:spPr>
          <a:xfrm>
            <a:off x="6904185" y="5661890"/>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Hybrid cultural identities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7"/>
          <p:cNvSpPr txBox="1"/>
          <p:nvPr>
            <p:ph type="title"/>
          </p:nvPr>
        </p:nvSpPr>
        <p:spPr>
          <a:xfrm>
            <a:off x="1553656" y="144069"/>
            <a:ext cx="9832830" cy="103843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2800"/>
              <a:buFont typeface="Century Gothic"/>
              <a:buNone/>
            </a:pPr>
            <a:r>
              <a:rPr lang="en-GB" sz="2800"/>
              <a:t>A general framework based on values to promote integration through public discourse 2/2</a:t>
            </a:r>
            <a:endParaRPr/>
          </a:p>
        </p:txBody>
      </p:sp>
      <p:sp>
        <p:nvSpPr>
          <p:cNvPr id="259" name="Google Shape;259;p7"/>
          <p:cNvSpPr txBox="1"/>
          <p:nvPr>
            <p:ph idx="1" type="body"/>
          </p:nvPr>
        </p:nvSpPr>
        <p:spPr>
          <a:xfrm>
            <a:off x="646545" y="1206749"/>
            <a:ext cx="11277599" cy="545266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
        <p:nvSpPr>
          <p:cNvPr id="260" name="Google Shape;260;p7"/>
          <p:cNvSpPr/>
          <p:nvPr/>
        </p:nvSpPr>
        <p:spPr>
          <a:xfrm>
            <a:off x="1975409" y="1463950"/>
            <a:ext cx="2937600" cy="921600"/>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Opportunity</a:t>
            </a:r>
            <a:endParaRPr b="0" i="0" sz="1800" u="none" cap="none" strike="noStrike">
              <a:solidFill>
                <a:schemeClr val="lt1"/>
              </a:solidFill>
              <a:latin typeface="Century Gothic"/>
              <a:ea typeface="Century Gothic"/>
              <a:cs typeface="Century Gothic"/>
              <a:sym typeface="Century Gothic"/>
            </a:endParaRPr>
          </a:p>
        </p:txBody>
      </p:sp>
      <p:sp>
        <p:nvSpPr>
          <p:cNvPr id="261" name="Google Shape;261;p7"/>
          <p:cNvSpPr/>
          <p:nvPr/>
        </p:nvSpPr>
        <p:spPr>
          <a:xfrm>
            <a:off x="6904185" y="1485450"/>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Promote the positive aspects of diversity</a:t>
            </a:r>
            <a:endParaRPr/>
          </a:p>
        </p:txBody>
      </p:sp>
      <p:sp>
        <p:nvSpPr>
          <p:cNvPr id="262" name="Google Shape;262;p7"/>
          <p:cNvSpPr/>
          <p:nvPr/>
        </p:nvSpPr>
        <p:spPr>
          <a:xfrm>
            <a:off x="2049299" y="2463167"/>
            <a:ext cx="2937600" cy="922735"/>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Interaction</a:t>
            </a:r>
            <a:endParaRPr b="0" i="0" sz="1800" u="none" cap="none" strike="noStrike">
              <a:solidFill>
                <a:schemeClr val="lt1"/>
              </a:solidFill>
              <a:latin typeface="Century Gothic"/>
              <a:ea typeface="Century Gothic"/>
              <a:cs typeface="Century Gothic"/>
              <a:sym typeface="Century Gothic"/>
            </a:endParaRPr>
          </a:p>
        </p:txBody>
      </p:sp>
      <p:sp>
        <p:nvSpPr>
          <p:cNvPr id="263" name="Google Shape;263;p7"/>
          <p:cNvSpPr/>
          <p:nvPr/>
        </p:nvSpPr>
        <p:spPr>
          <a:xfrm>
            <a:off x="2049299" y="3458931"/>
            <a:ext cx="2937600" cy="922735"/>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Empathy</a:t>
            </a:r>
            <a:endParaRPr/>
          </a:p>
        </p:txBody>
      </p:sp>
      <p:sp>
        <p:nvSpPr>
          <p:cNvPr id="264" name="Google Shape;264;p7"/>
          <p:cNvSpPr/>
          <p:nvPr/>
        </p:nvSpPr>
        <p:spPr>
          <a:xfrm>
            <a:off x="2049299" y="4454695"/>
            <a:ext cx="2938337" cy="922735"/>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Accommodation</a:t>
            </a:r>
            <a:endParaRPr b="0" i="0" sz="1800" u="none" cap="none" strike="noStrike">
              <a:solidFill>
                <a:schemeClr val="lt1"/>
              </a:solidFill>
              <a:latin typeface="Century Gothic"/>
              <a:ea typeface="Century Gothic"/>
              <a:cs typeface="Century Gothic"/>
              <a:sym typeface="Century Gothic"/>
            </a:endParaRPr>
          </a:p>
        </p:txBody>
      </p:sp>
      <p:sp>
        <p:nvSpPr>
          <p:cNvPr id="265" name="Google Shape;265;p7"/>
          <p:cNvSpPr/>
          <p:nvPr/>
        </p:nvSpPr>
        <p:spPr>
          <a:xfrm>
            <a:off x="2049299" y="5450459"/>
            <a:ext cx="2937600" cy="921600"/>
          </a:xfrm>
          <a:prstGeom prst="ellipse">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Transparency</a:t>
            </a:r>
            <a:endParaRPr b="0" i="0" sz="1800" u="none" cap="none" strike="noStrike">
              <a:solidFill>
                <a:schemeClr val="lt1"/>
              </a:solidFill>
              <a:latin typeface="Century Gothic"/>
              <a:ea typeface="Century Gothic"/>
              <a:cs typeface="Century Gothic"/>
              <a:sym typeface="Century Gothic"/>
            </a:endParaRPr>
          </a:p>
        </p:txBody>
      </p:sp>
      <p:sp>
        <p:nvSpPr>
          <p:cNvPr id="266" name="Google Shape;266;p7"/>
          <p:cNvSpPr/>
          <p:nvPr/>
        </p:nvSpPr>
        <p:spPr>
          <a:xfrm>
            <a:off x="6904185" y="2530012"/>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Encourage mutual understanding </a:t>
            </a:r>
            <a:endParaRPr/>
          </a:p>
        </p:txBody>
      </p:sp>
      <p:sp>
        <p:nvSpPr>
          <p:cNvPr id="267" name="Google Shape;267;p7"/>
          <p:cNvSpPr/>
          <p:nvPr/>
        </p:nvSpPr>
        <p:spPr>
          <a:xfrm>
            <a:off x="6904185" y="3550153"/>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Show the reality of immigration and the opportunities</a:t>
            </a:r>
            <a:endParaRPr/>
          </a:p>
        </p:txBody>
      </p:sp>
      <p:sp>
        <p:nvSpPr>
          <p:cNvPr id="268" name="Google Shape;268;p7"/>
          <p:cNvSpPr/>
          <p:nvPr/>
        </p:nvSpPr>
        <p:spPr>
          <a:xfrm>
            <a:off x="6904185" y="4617328"/>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Integration as a process of accommodation that affects everyone</a:t>
            </a:r>
            <a:endParaRPr/>
          </a:p>
        </p:txBody>
      </p:sp>
      <p:sp>
        <p:nvSpPr>
          <p:cNvPr id="269" name="Google Shape;269;p7"/>
          <p:cNvSpPr/>
          <p:nvPr/>
        </p:nvSpPr>
        <p:spPr>
          <a:xfrm>
            <a:off x="6904185" y="5661890"/>
            <a:ext cx="3454400" cy="921600"/>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lt1"/>
                </a:solidFill>
                <a:latin typeface="Century Gothic"/>
                <a:ea typeface="Century Gothic"/>
                <a:cs typeface="Century Gothic"/>
                <a:sym typeface="Century Gothic"/>
              </a:rPr>
              <a:t>Transparent and rigorous when describing diversity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500"/>
                                        <p:tgtEl>
                                          <p:spTgt spid="2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8"/>
          <p:cNvSpPr txBox="1"/>
          <p:nvPr>
            <p:ph type="title"/>
          </p:nvPr>
        </p:nvSpPr>
        <p:spPr>
          <a:xfrm>
            <a:off x="1640156" y="624110"/>
            <a:ext cx="8911687" cy="7982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Subtle discriminatory public discourse</a:t>
            </a:r>
            <a:endParaRPr/>
          </a:p>
        </p:txBody>
      </p:sp>
      <p:sp>
        <p:nvSpPr>
          <p:cNvPr id="275" name="Google Shape;275;p8"/>
          <p:cNvSpPr txBox="1"/>
          <p:nvPr>
            <p:ph idx="1" type="body"/>
          </p:nvPr>
        </p:nvSpPr>
        <p:spPr>
          <a:xfrm>
            <a:off x="923636" y="1191491"/>
            <a:ext cx="10580976" cy="556952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
        <p:nvSpPr>
          <p:cNvPr id="276" name="Google Shape;276;p8"/>
          <p:cNvSpPr/>
          <p:nvPr/>
        </p:nvSpPr>
        <p:spPr>
          <a:xfrm>
            <a:off x="1265382" y="1422400"/>
            <a:ext cx="9892145" cy="323273"/>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1. Highlighting</a:t>
            </a:r>
            <a:endParaRPr/>
          </a:p>
        </p:txBody>
      </p:sp>
      <p:sp>
        <p:nvSpPr>
          <p:cNvPr id="277" name="Google Shape;277;p8"/>
          <p:cNvSpPr/>
          <p:nvPr/>
        </p:nvSpPr>
        <p:spPr>
          <a:xfrm>
            <a:off x="1265382" y="2925118"/>
            <a:ext cx="9892145" cy="323273"/>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2. Diminishing or omitting </a:t>
            </a:r>
            <a:endParaRPr/>
          </a:p>
        </p:txBody>
      </p:sp>
      <p:sp>
        <p:nvSpPr>
          <p:cNvPr id="278" name="Google Shape;278;p8"/>
          <p:cNvSpPr/>
          <p:nvPr/>
        </p:nvSpPr>
        <p:spPr>
          <a:xfrm>
            <a:off x="1264406" y="4418695"/>
            <a:ext cx="9892145" cy="323273"/>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3. Homogenizing and degrading</a:t>
            </a:r>
            <a:endParaRPr/>
          </a:p>
        </p:txBody>
      </p:sp>
      <p:sp>
        <p:nvSpPr>
          <p:cNvPr id="279" name="Google Shape;279;p8"/>
          <p:cNvSpPr/>
          <p:nvPr/>
        </p:nvSpPr>
        <p:spPr>
          <a:xfrm>
            <a:off x="1264407" y="5389916"/>
            <a:ext cx="9892145" cy="323273"/>
          </a:xfrm>
          <a:prstGeom prst="roundRect">
            <a:avLst>
              <a:gd fmla="val 16667" name="adj"/>
            </a:avLst>
          </a:prstGeom>
          <a:solidFill>
            <a:schemeClr val="accent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Century Gothic"/>
                <a:ea typeface="Century Gothic"/>
                <a:cs typeface="Century Gothic"/>
                <a:sym typeface="Century Gothic"/>
              </a:rPr>
              <a:t>4. Normalizing</a:t>
            </a:r>
            <a:endParaRPr/>
          </a:p>
        </p:txBody>
      </p:sp>
      <p:sp>
        <p:nvSpPr>
          <p:cNvPr id="280" name="Google Shape;280;p8"/>
          <p:cNvSpPr/>
          <p:nvPr/>
        </p:nvSpPr>
        <p:spPr>
          <a:xfrm>
            <a:off x="1524000" y="1803400"/>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Difference</a:t>
            </a:r>
            <a:endParaRPr/>
          </a:p>
        </p:txBody>
      </p:sp>
      <p:sp>
        <p:nvSpPr>
          <p:cNvPr id="281" name="Google Shape;281;p8"/>
          <p:cNvSpPr/>
          <p:nvPr/>
        </p:nvSpPr>
        <p:spPr>
          <a:xfrm>
            <a:off x="1524000" y="2338938"/>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Burden</a:t>
            </a:r>
            <a:endParaRPr/>
          </a:p>
        </p:txBody>
      </p:sp>
      <p:sp>
        <p:nvSpPr>
          <p:cNvPr id="282" name="Google Shape;282;p8"/>
          <p:cNvSpPr/>
          <p:nvPr/>
        </p:nvSpPr>
        <p:spPr>
          <a:xfrm>
            <a:off x="6361906" y="2342152"/>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Ingroup’s identity</a:t>
            </a:r>
            <a:endParaRPr/>
          </a:p>
        </p:txBody>
      </p:sp>
      <p:sp>
        <p:nvSpPr>
          <p:cNvPr id="283" name="Google Shape;283;p8"/>
          <p:cNvSpPr/>
          <p:nvPr/>
        </p:nvSpPr>
        <p:spPr>
          <a:xfrm>
            <a:off x="6357288" y="3297382"/>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Similarities</a:t>
            </a:r>
            <a:endParaRPr/>
          </a:p>
        </p:txBody>
      </p:sp>
      <p:sp>
        <p:nvSpPr>
          <p:cNvPr id="284" name="Google Shape;284;p8"/>
          <p:cNvSpPr/>
          <p:nvPr/>
        </p:nvSpPr>
        <p:spPr>
          <a:xfrm>
            <a:off x="6357288" y="4813145"/>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Dehumanizing terms</a:t>
            </a:r>
            <a:endParaRPr/>
          </a:p>
        </p:txBody>
      </p:sp>
      <p:sp>
        <p:nvSpPr>
          <p:cNvPr id="285" name="Google Shape;285;p8"/>
          <p:cNvSpPr/>
          <p:nvPr/>
        </p:nvSpPr>
        <p:spPr>
          <a:xfrm>
            <a:off x="1496291" y="3297382"/>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Ingroup’s negative aspects</a:t>
            </a:r>
            <a:endParaRPr b="1" i="0" sz="1800" u="none" cap="none" strike="noStrike">
              <a:solidFill>
                <a:srgbClr val="7F7F7F"/>
              </a:solidFill>
              <a:latin typeface="Century Gothic"/>
              <a:ea typeface="Century Gothic"/>
              <a:cs typeface="Century Gothic"/>
              <a:sym typeface="Century Gothic"/>
            </a:endParaRPr>
          </a:p>
        </p:txBody>
      </p:sp>
      <p:sp>
        <p:nvSpPr>
          <p:cNvPr id="286" name="Google Shape;286;p8"/>
          <p:cNvSpPr/>
          <p:nvPr/>
        </p:nvSpPr>
        <p:spPr>
          <a:xfrm>
            <a:off x="1491672" y="3844636"/>
            <a:ext cx="9437616"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Migrants/Ethnic minorities as recipients of discourse</a:t>
            </a:r>
            <a:endParaRPr/>
          </a:p>
        </p:txBody>
      </p:sp>
      <p:sp>
        <p:nvSpPr>
          <p:cNvPr id="287" name="Google Shape;287;p8"/>
          <p:cNvSpPr/>
          <p:nvPr/>
        </p:nvSpPr>
        <p:spPr>
          <a:xfrm>
            <a:off x="1491672" y="4803408"/>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Generics</a:t>
            </a:r>
            <a:endParaRPr/>
          </a:p>
        </p:txBody>
      </p:sp>
      <p:sp>
        <p:nvSpPr>
          <p:cNvPr id="288" name="Google Shape;288;p8"/>
          <p:cNvSpPr/>
          <p:nvPr/>
        </p:nvSpPr>
        <p:spPr>
          <a:xfrm>
            <a:off x="6357288" y="5761509"/>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Associations</a:t>
            </a:r>
            <a:endParaRPr/>
          </a:p>
        </p:txBody>
      </p:sp>
      <p:sp>
        <p:nvSpPr>
          <p:cNvPr id="289" name="Google Shape;289;p8"/>
          <p:cNvSpPr/>
          <p:nvPr/>
        </p:nvSpPr>
        <p:spPr>
          <a:xfrm>
            <a:off x="1524000" y="5761509"/>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Presuppositions</a:t>
            </a:r>
            <a:endParaRPr/>
          </a:p>
        </p:txBody>
      </p:sp>
      <p:sp>
        <p:nvSpPr>
          <p:cNvPr id="290" name="Google Shape;290;p8"/>
          <p:cNvSpPr/>
          <p:nvPr/>
        </p:nvSpPr>
        <p:spPr>
          <a:xfrm>
            <a:off x="1524000" y="6270336"/>
            <a:ext cx="9405288"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Metaphors</a:t>
            </a:r>
            <a:endParaRPr/>
          </a:p>
        </p:txBody>
      </p:sp>
      <p:sp>
        <p:nvSpPr>
          <p:cNvPr id="291" name="Google Shape;291;p8"/>
          <p:cNvSpPr/>
          <p:nvPr/>
        </p:nvSpPr>
        <p:spPr>
          <a:xfrm>
            <a:off x="6361906" y="1803400"/>
            <a:ext cx="4572000" cy="487218"/>
          </a:xfrm>
          <a:prstGeom prst="roundRect">
            <a:avLst>
              <a:gd fmla="val 16667" name="adj"/>
            </a:avLst>
          </a:prstGeom>
          <a:solidFill>
            <a:srgbClr val="F1ACF1"/>
          </a:solidFill>
          <a:ln cap="rnd" cmpd="sng" w="15875">
            <a:solidFill>
              <a:srgbClr val="A224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rgbClr val="7F7F7F"/>
                </a:solidFill>
                <a:latin typeface="Century Gothic"/>
                <a:ea typeface="Century Gothic"/>
                <a:cs typeface="Century Gothic"/>
                <a:sym typeface="Century Gothic"/>
              </a:rPr>
              <a:t>Threat</a:t>
            </a:r>
            <a:endParaRPr b="1" i="0" sz="1800" u="none" cap="none" strike="noStrike">
              <a:solidFill>
                <a:srgbClr val="7F7F7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ph type="title"/>
          </p:nvPr>
        </p:nvSpPr>
        <p:spPr>
          <a:xfrm>
            <a:off x="1542473" y="624110"/>
            <a:ext cx="9962139" cy="73363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EFEFE"/>
              </a:buClr>
              <a:buSzPts val="3600"/>
              <a:buFont typeface="Century Gothic"/>
              <a:buNone/>
            </a:pPr>
            <a:r>
              <a:rPr lang="en-GB"/>
              <a:t>Highlighting</a:t>
            </a:r>
            <a:endParaRPr/>
          </a:p>
        </p:txBody>
      </p:sp>
      <p:sp>
        <p:nvSpPr>
          <p:cNvPr id="297" name="Google Shape;297;p9"/>
          <p:cNvSpPr txBox="1"/>
          <p:nvPr>
            <p:ph idx="1" type="body"/>
          </p:nvPr>
        </p:nvSpPr>
        <p:spPr>
          <a:xfrm>
            <a:off x="1209964" y="1357744"/>
            <a:ext cx="10834254" cy="534785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000"/>
              <a:buChar char="🠶"/>
            </a:pPr>
            <a:r>
              <a:rPr b="1" lang="en-GB" sz="2000"/>
              <a:t>Difference</a:t>
            </a:r>
            <a:r>
              <a:rPr lang="en-GB" sz="2000"/>
              <a:t>: focusing on those aspects that make people in society different by either:</a:t>
            </a:r>
            <a:endParaRPr/>
          </a:p>
          <a:p>
            <a:pPr indent="-285750" lvl="1" marL="742950" rtl="0" algn="l">
              <a:lnSpc>
                <a:spcPct val="90000"/>
              </a:lnSpc>
              <a:spcBef>
                <a:spcPts val="1000"/>
              </a:spcBef>
              <a:spcAft>
                <a:spcPts val="0"/>
              </a:spcAft>
              <a:buSzPts val="2000"/>
              <a:buChar char="🠶"/>
            </a:pPr>
            <a:r>
              <a:rPr lang="en-GB" sz="2000"/>
              <a:t>Setting other cultures are distant cultures</a:t>
            </a:r>
            <a:endParaRPr/>
          </a:p>
          <a:p>
            <a:pPr indent="-285750" lvl="1" marL="742950" rtl="0" algn="l">
              <a:lnSpc>
                <a:spcPct val="90000"/>
              </a:lnSpc>
              <a:spcBef>
                <a:spcPts val="1000"/>
              </a:spcBef>
              <a:spcAft>
                <a:spcPts val="0"/>
              </a:spcAft>
              <a:buSzPts val="2000"/>
              <a:buChar char="🠶"/>
            </a:pPr>
            <a:r>
              <a:rPr lang="en-GB" sz="2000"/>
              <a:t>Making unequal comparisons</a:t>
            </a:r>
            <a:endParaRPr/>
          </a:p>
          <a:p>
            <a:pPr indent="-285750" lvl="1" marL="742950" rtl="0" algn="l">
              <a:lnSpc>
                <a:spcPct val="90000"/>
              </a:lnSpc>
              <a:spcBef>
                <a:spcPts val="1000"/>
              </a:spcBef>
              <a:spcAft>
                <a:spcPts val="0"/>
              </a:spcAft>
              <a:buSzPts val="2000"/>
              <a:buChar char="🠶"/>
            </a:pPr>
            <a:r>
              <a:rPr lang="en-GB" sz="2000"/>
              <a:t>By providing irrelevant information </a:t>
            </a:r>
            <a:endParaRPr/>
          </a:p>
          <a:p>
            <a:pPr indent="0" lvl="1" marL="457200" rtl="0" algn="l">
              <a:lnSpc>
                <a:spcPct val="90000"/>
              </a:lnSpc>
              <a:spcBef>
                <a:spcPts val="1000"/>
              </a:spcBef>
              <a:spcAft>
                <a:spcPts val="0"/>
              </a:spcAft>
              <a:buSzPts val="2000"/>
              <a:buNone/>
            </a:pPr>
            <a:r>
              <a:t/>
            </a:r>
            <a:endParaRPr sz="2000"/>
          </a:p>
          <a:p>
            <a:pPr indent="-342900" lvl="1" marL="342900" rtl="0" algn="l">
              <a:lnSpc>
                <a:spcPct val="90000"/>
              </a:lnSpc>
              <a:spcBef>
                <a:spcPts val="1000"/>
              </a:spcBef>
              <a:spcAft>
                <a:spcPts val="0"/>
              </a:spcAft>
              <a:buSzPts val="2000"/>
              <a:buChar char="🠶"/>
            </a:pPr>
            <a:r>
              <a:rPr b="1" lang="en-GB" sz="2000"/>
              <a:t>Threat: </a:t>
            </a:r>
            <a:r>
              <a:rPr lang="en-GB" sz="2000"/>
              <a:t>constructing immigration as a threat</a:t>
            </a:r>
            <a:endParaRPr/>
          </a:p>
          <a:p>
            <a:pPr indent="0" lvl="1" marL="0" rtl="0" algn="l">
              <a:lnSpc>
                <a:spcPct val="90000"/>
              </a:lnSpc>
              <a:spcBef>
                <a:spcPts val="1000"/>
              </a:spcBef>
              <a:spcAft>
                <a:spcPts val="0"/>
              </a:spcAft>
              <a:buSzPts val="2000"/>
              <a:buNone/>
            </a:pPr>
            <a:r>
              <a:t/>
            </a:r>
            <a:endParaRPr sz="2000"/>
          </a:p>
          <a:p>
            <a:pPr indent="-342900" lvl="0" marL="342900" rtl="0" algn="l">
              <a:lnSpc>
                <a:spcPct val="90000"/>
              </a:lnSpc>
              <a:spcBef>
                <a:spcPts val="1000"/>
              </a:spcBef>
              <a:spcAft>
                <a:spcPts val="0"/>
              </a:spcAft>
              <a:buSzPts val="2000"/>
              <a:buChar char="🠶"/>
            </a:pPr>
            <a:r>
              <a:rPr b="1" lang="en-GB" sz="2000"/>
              <a:t>Burden</a:t>
            </a:r>
            <a:r>
              <a:rPr lang="en-GB" sz="2000"/>
              <a:t>: Constructing immigration as a burden </a:t>
            </a:r>
            <a:endParaRPr/>
          </a:p>
          <a:p>
            <a:pPr indent="0" lvl="0" marL="0" rtl="0" algn="l">
              <a:lnSpc>
                <a:spcPct val="90000"/>
              </a:lnSpc>
              <a:spcBef>
                <a:spcPts val="1000"/>
              </a:spcBef>
              <a:spcAft>
                <a:spcPts val="0"/>
              </a:spcAft>
              <a:buSzPts val="2000"/>
              <a:buNone/>
            </a:pPr>
            <a:r>
              <a:t/>
            </a:r>
            <a:endParaRPr sz="2000"/>
          </a:p>
          <a:p>
            <a:pPr indent="-342900" lvl="0" marL="342900" rtl="0" algn="l">
              <a:lnSpc>
                <a:spcPct val="90000"/>
              </a:lnSpc>
              <a:spcBef>
                <a:spcPts val="1000"/>
              </a:spcBef>
              <a:spcAft>
                <a:spcPts val="0"/>
              </a:spcAft>
              <a:buSzPts val="2000"/>
              <a:buChar char="🠶"/>
            </a:pPr>
            <a:r>
              <a:rPr b="1" lang="en-GB" sz="2000"/>
              <a:t>Ingroup’s culture, identity, nation and values: </a:t>
            </a:r>
            <a:endParaRPr/>
          </a:p>
          <a:p>
            <a:pPr indent="0" lvl="0" marL="720725" rtl="0" algn="l">
              <a:lnSpc>
                <a:spcPct val="90000"/>
              </a:lnSpc>
              <a:spcBef>
                <a:spcPts val="1000"/>
              </a:spcBef>
              <a:spcAft>
                <a:spcPts val="0"/>
              </a:spcAft>
              <a:buSzPts val="1600"/>
              <a:buNone/>
            </a:pPr>
            <a:r>
              <a:rPr lang="en-GB" sz="1600"/>
              <a:t>Ex. 1: From Esquerra we would like to show and prove that there is another model of integration, of social cohesion, that there is a model of interculturality, based on the respect, in the first place, to the host society, offering the tools to get to know our country, our history, our culture and our reality as a nation. (Electoral program, ERC, 2010)</a:t>
            </a:r>
            <a:endParaRPr sz="1600"/>
          </a:p>
          <a:p>
            <a:pPr indent="0" lvl="0" marL="720725" rtl="0" algn="l">
              <a:lnSpc>
                <a:spcPct val="90000"/>
              </a:lnSpc>
              <a:spcBef>
                <a:spcPts val="1000"/>
              </a:spcBef>
              <a:spcAft>
                <a:spcPts val="0"/>
              </a:spcAft>
              <a:buSzPts val="1600"/>
              <a:buNone/>
            </a:pPr>
            <a:r>
              <a:t/>
            </a:r>
            <a:endParaRPr b="1" sz="1600"/>
          </a:p>
          <a:p>
            <a:pPr indent="-228600" lvl="0" marL="342900" rtl="0" algn="l">
              <a:lnSpc>
                <a:spcPct val="90000"/>
              </a:lnSpc>
              <a:spcBef>
                <a:spcPts val="100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piral">
  <a:themeElements>
    <a:clrScheme name="Wisp">
      <a:dk1>
        <a:srgbClr val="000000"/>
      </a:dk1>
      <a:lt1>
        <a:srgbClr val="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2020-11-04T08:55:54Z</dcterms:created>
  <dc:creator>Gema Rubio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